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8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6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1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4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0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3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55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1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0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68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5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19FE5-4D77-4748-92D2-905F0499920D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0F83-36C6-4273-9E2F-02649BA17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0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url=http%3A%2F%2Fwww.zivocich.com%2Fclanky%2Fseznamte-se-s-zivocichem%2Fd%3Ajezura-australska-samotar-s-bodlinami&amp;psig=AOvVaw1BVK1ng6jounb1WhfO0I5d&amp;ust=1589816389800000&amp;source=images&amp;cd=vfe&amp;ved=0CAIQjRxqFwoTCMDJ9O2du-kCFQAAAAAdAAAAAB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url=http%3A%2F%2Ftlf.dlr.det.nsw.edu.au%2Flearningobjects%2FContent%2FR3024%2Fobject%2F&amp;psig=AOvVaw0gOa55Hq7JNnn3utz7dxUT&amp;ust=1589816516804000&amp;source=images&amp;cd=vfe&amp;ved=0CAIQjRxqFwoTCKC1162eu-kCFQAAAAAdAAAAABAJ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url=http%3A%2F%2Flevel6.blog.cz%2F1403%2Fpasovec-tripasy-tolypeutes-tricinctus&amp;psig=AOvVaw0zZFc__R_EkI8R28jkBTbv&amp;ust=1589821561012000&amp;source=images&amp;cd=vfe&amp;ved=0CAIQjRxqFwoTCLDoiZGxu-kCFQAAAAAdAAAAABA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%3A%2F%2Fabsolventi.gymcheb.cz%2F2009%2Fdakolou%2Fbobr%2520evropsky.html&amp;psig=AOvVaw2EQyoPdiZtx1wAHCTjP31B&amp;ust=1589823247811000&amp;source=images&amp;cd=vfe&amp;ved=0CAIQjRxqFwoTCMiW3LG3u-kCFQAAAAAdAAAAABAD" TargetMode="External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9176" y="276570"/>
            <a:ext cx="11172986" cy="37072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3200" b="1" dirty="0" smtClean="0">
                <a:solidFill>
                  <a:srgbClr val="002060"/>
                </a:solidFill>
              </a:rPr>
              <a:t>Milí sedmáci,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3200" dirty="0">
                <a:solidFill>
                  <a:srgbClr val="002060"/>
                </a:solidFill>
              </a:rPr>
              <a:t>d</a:t>
            </a:r>
            <a:r>
              <a:rPr lang="cs-CZ" sz="3200" dirty="0" smtClean="0">
                <a:solidFill>
                  <a:srgbClr val="002060"/>
                </a:solidFill>
              </a:rPr>
              <a:t>alší týden před námi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</a:rPr>
              <a:t>a vás čeká další nálož informací o savcích</a:t>
            </a:r>
            <a:r>
              <a:rPr lang="cs-CZ" sz="3200" dirty="0" smtClean="0">
                <a:solidFill>
                  <a:srgbClr val="002060"/>
                </a:solidFill>
              </a:rPr>
              <a:t> </a:t>
            </a: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:-) </a:t>
            </a:r>
            <a:endParaRPr lang="cs-CZ" sz="32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3200" dirty="0" smtClean="0">
                <a:solidFill>
                  <a:srgbClr val="002060"/>
                </a:solidFill>
              </a:rPr>
              <a:t>Už víte, </a:t>
            </a:r>
            <a:r>
              <a:rPr lang="cs-CZ" sz="3200" dirty="0" smtClean="0">
                <a:solidFill>
                  <a:srgbClr val="002060"/>
                </a:solidFill>
              </a:rPr>
              <a:t>jak savci vypadají zvenku a jak fungují uvnitř.</a:t>
            </a:r>
            <a:endParaRPr lang="cs-CZ" sz="3200" dirty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3200" dirty="0" smtClean="0">
                <a:solidFill>
                  <a:srgbClr val="002060"/>
                </a:solidFill>
              </a:rPr>
              <a:t>Tento </a:t>
            </a:r>
            <a:r>
              <a:rPr lang="cs-CZ" sz="3200" dirty="0" smtClean="0">
                <a:solidFill>
                  <a:srgbClr val="002060"/>
                </a:solidFill>
              </a:rPr>
              <a:t>týden začneme probírat jednotlivé skupiny savců a čekají vás vejcorodí, vačnatci, hlodavci a chudozubí.</a:t>
            </a:r>
            <a:endParaRPr lang="cs-CZ" sz="32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316" y="4338340"/>
            <a:ext cx="118097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pro </a:t>
            </a:r>
            <a:r>
              <a:rPr lang="cs-CZ" sz="3200" dirty="0">
                <a:solidFill>
                  <a:srgbClr val="002060"/>
                </a:solidFill>
                <a:sym typeface="Wingdings" panose="05000000000000000000" pitchFamily="2" charset="2"/>
              </a:rPr>
              <a:t>spuštění prezentace zmáčkněte klávesu F5 nebo klikněte na </a:t>
            </a:r>
            <a:endParaRPr lang="cs-CZ" sz="3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cs-CZ" sz="3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tlačítko </a:t>
            </a:r>
            <a:r>
              <a:rPr lang="cs-CZ" sz="3200" dirty="0">
                <a:solidFill>
                  <a:srgbClr val="002060"/>
                </a:solidFill>
                <a:sym typeface="Wingdings" panose="05000000000000000000" pitchFamily="2" charset="2"/>
              </a:rPr>
              <a:t>„prezentace“ na horní liště a vyberte „od začátku</a:t>
            </a: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“.</a:t>
            </a:r>
          </a:p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listujte </a:t>
            </a:r>
            <a:r>
              <a:rPr lang="cs-CZ" sz="3200" dirty="0">
                <a:solidFill>
                  <a:srgbClr val="002060"/>
                </a:solidFill>
                <a:sym typeface="Wingdings" panose="05000000000000000000" pitchFamily="2" charset="2"/>
              </a:rPr>
              <a:t>v prezentaci pomocí šipek                    na klávesnici </a:t>
            </a: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nebo</a:t>
            </a:r>
          </a:p>
          <a:p>
            <a:r>
              <a:rPr lang="cs-CZ" sz="32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cs-CZ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   </a:t>
            </a:r>
            <a:r>
              <a:rPr lang="cs-CZ" sz="3200" dirty="0">
                <a:solidFill>
                  <a:srgbClr val="002060"/>
                </a:solidFill>
                <a:sym typeface="Wingdings" panose="05000000000000000000" pitchFamily="2" charset="2"/>
              </a:rPr>
              <a:t>zmáčknutím mezerníku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62789" y="5504970"/>
            <a:ext cx="1330271" cy="294468"/>
            <a:chOff x="7005233" y="5811864"/>
            <a:chExt cx="1330271" cy="294468"/>
          </a:xfrm>
          <a:solidFill>
            <a:srgbClr val="002060"/>
          </a:solidFill>
        </p:grpSpPr>
        <p:sp>
          <p:nvSpPr>
            <p:cNvPr id="5" name="Left Arrow 4"/>
            <p:cNvSpPr/>
            <p:nvPr/>
          </p:nvSpPr>
          <p:spPr>
            <a:xfrm>
              <a:off x="7005233" y="5819185"/>
              <a:ext cx="526943" cy="287147"/>
            </a:xfrm>
            <a:prstGeom prst="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2060"/>
                </a:solidFill>
              </a:endParaRPr>
            </a:p>
          </p:txBody>
        </p:sp>
        <p:sp>
          <p:nvSpPr>
            <p:cNvPr id="6" name="Left Arrow 5"/>
            <p:cNvSpPr/>
            <p:nvPr/>
          </p:nvSpPr>
          <p:spPr>
            <a:xfrm rot="10800000">
              <a:off x="7808561" y="5811864"/>
              <a:ext cx="526943" cy="287147"/>
            </a:xfrm>
            <a:prstGeom prst="lef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0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59" y="124534"/>
            <a:ext cx="7501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</a:rPr>
              <a:t>VEJCORODÍ - </a:t>
            </a:r>
            <a:r>
              <a:rPr lang="cs-CZ" sz="4400" b="1" dirty="0" smtClean="0">
                <a:solidFill>
                  <a:schemeClr val="accent5">
                    <a:lumMod val="50000"/>
                  </a:schemeClr>
                </a:solidFill>
              </a:rPr>
              <a:t>řád PTAKOŘITNÍ  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63470" y="1290704"/>
            <a:ext cx="11742263" cy="54863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 savci, kteří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kladou vejce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, ale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mláďata krmí mateřským mlékem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 samice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nemají mléčné bradavky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, ale tzv. </a:t>
            </a: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léčná políčka</a:t>
            </a: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– mláďata mléko slízávají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vyskytují se v Austrálii a na Nové Guinei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 zástupci:</a:t>
            </a:r>
          </a:p>
          <a:p>
            <a:pPr lvl="1"/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ježura australská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 živí se mravenci a termity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tělo má pokryté ostny (kromě břicha)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při ohrožení se stočí do kolečka</a:t>
            </a:r>
            <a:endParaRPr lang="cs-CZ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Ježura australská: samotář s bodlinami - zivocich.com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17978" r="23330" b="3454"/>
          <a:stretch/>
        </p:blipFill>
        <p:spPr bwMode="auto">
          <a:xfrm>
            <a:off x="7287726" y="2313634"/>
            <a:ext cx="4904274" cy="3014085"/>
          </a:xfrm>
          <a:prstGeom prst="flowChartConnec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hidna rolled into a defensive ball, 1965 - (TLF R3024 v4.0.0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4" r="1070" b="10128"/>
          <a:stretch/>
        </p:blipFill>
        <p:spPr bwMode="auto">
          <a:xfrm>
            <a:off x="6927941" y="4504267"/>
            <a:ext cx="2811922" cy="2353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76704"/>
            <a:ext cx="66717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takopysk podivný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potápí 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  čenich připomíná kachní zobák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 mezi prsty má plovací blány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 plochý ocas =&gt; kormidlo ve vodě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  živí se vodními živočichy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30" y="276704"/>
            <a:ext cx="4680277" cy="323162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" y="3077471"/>
            <a:ext cx="6096000" cy="3105150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12350"/>
          <a:stretch/>
        </p:blipFill>
        <p:spPr>
          <a:xfrm>
            <a:off x="6406090" y="3948591"/>
            <a:ext cx="5602817" cy="262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4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59" y="171029"/>
            <a:ext cx="3642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02060"/>
                </a:solidFill>
              </a:rPr>
              <a:t>ŽIVORODÍ</a:t>
            </a:r>
            <a:r>
              <a:rPr lang="cs-CZ" sz="54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959" y="1070915"/>
            <a:ext cx="78713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savci, kteří rodí živá mláďata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patří sem skupiny: 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vačnatci a placentálové</a:t>
            </a:r>
            <a:endParaRPr lang="cs-CZ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71959" y="2250823"/>
            <a:ext cx="4262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cs-CZ" sz="4000" b="1" dirty="0" smtClean="0">
                <a:solidFill>
                  <a:schemeClr val="accent5">
                    <a:lumMod val="50000"/>
                  </a:schemeClr>
                </a:solidFill>
              </a:rPr>
              <a:t>řád VAČNATCI </a:t>
            </a:r>
            <a:endParaRPr lang="cs-CZ" sz="4000" dirty="0"/>
          </a:p>
        </p:txBody>
      </p:sp>
      <p:sp>
        <p:nvSpPr>
          <p:cNvPr id="5" name="Rectangle 4"/>
          <p:cNvSpPr/>
          <p:nvPr/>
        </p:nvSpPr>
        <p:spPr>
          <a:xfrm>
            <a:off x="371960" y="2933406"/>
            <a:ext cx="109600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samice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nemají placentu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(slouží k výživě plodu v těle matky)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mláďata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se rodí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nevyvinutá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=&gt;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vývoj dokončují ve vaku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, kde se krmí mateřským mlékem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žijí v Austrálii a Americe</a:t>
            </a:r>
            <a:endParaRPr lang="cs-CZ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 b="14338"/>
          <a:stretch/>
        </p:blipFill>
        <p:spPr>
          <a:xfrm>
            <a:off x="5596722" y="3957188"/>
            <a:ext cx="5163807" cy="290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21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646" y="6396335"/>
            <a:ext cx="10323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video: porod a vývoj malého klokana        </a:t>
            </a:r>
            <a:r>
              <a:rPr lang="cs-CZ" dirty="0" smtClean="0">
                <a:solidFill>
                  <a:srgbClr val="002060"/>
                </a:solidFill>
              </a:rPr>
              <a:t> https://www.youtube.com/watch?v=UpsnREY-6no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646" y="161419"/>
            <a:ext cx="78929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zástupci: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klokan rudý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největší druh klokana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(délka těla až 140 cm, 80 kg)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novorozené mládě měří asi 2 cm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=&gt; šplhá do vaku =&gt;  přisaje se k mléčné bradavce =&gt; stráví tak asi 190 dní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žije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pouze v Austrálii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(endemit)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největší vačnatec</a:t>
            </a:r>
            <a:endParaRPr lang="cs-CZ" sz="3200" dirty="0"/>
          </a:p>
        </p:txBody>
      </p:sp>
      <p:sp>
        <p:nvSpPr>
          <p:cNvPr id="5" name="Rectangle 4"/>
          <p:cNvSpPr/>
          <p:nvPr/>
        </p:nvSpPr>
        <p:spPr>
          <a:xfrm>
            <a:off x="306646" y="4896580"/>
            <a:ext cx="10960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 koala medvídkovitý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žije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pouze v Austrálii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(endemit)</a:t>
            </a:r>
            <a:endParaRPr lang="cs-CZ" sz="3200" dirty="0" smtClean="0"/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potravní specialista = živí se pouze listy eukalyptu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61" y="90948"/>
            <a:ext cx="3699782" cy="295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9" r="13370"/>
          <a:stretch/>
        </p:blipFill>
        <p:spPr>
          <a:xfrm>
            <a:off x="8458079" y="2985329"/>
            <a:ext cx="3216422" cy="301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26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59" y="233022"/>
            <a:ext cx="364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PLACENTÁLOVÉ</a:t>
            </a:r>
            <a:endParaRPr lang="cs-CZ" sz="3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959" y="940908"/>
            <a:ext cx="10060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samice vytváří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placentu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, která vyživuje plod v těle matky</a:t>
            </a:r>
            <a:endParaRPr lang="cs-CZ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71959" y="1525683"/>
            <a:ext cx="468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cs-CZ" sz="4000" b="1" dirty="0" smtClean="0">
                <a:solidFill>
                  <a:schemeClr val="accent5">
                    <a:lumMod val="50000"/>
                  </a:schemeClr>
                </a:solidFill>
              </a:rPr>
              <a:t>řád CHUDOZOBÍ </a:t>
            </a:r>
            <a:endParaRPr lang="cs-CZ" sz="4000" dirty="0"/>
          </a:p>
        </p:txBody>
      </p:sp>
      <p:sp>
        <p:nvSpPr>
          <p:cNvPr id="5" name="Rectangle 4"/>
          <p:cNvSpPr/>
          <p:nvPr/>
        </p:nvSpPr>
        <p:spPr>
          <a:xfrm>
            <a:off x="371959" y="2094087"/>
            <a:ext cx="76716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savci, kteří mají pomalý metabolismus, malý mozek a vynikající čich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žijí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pouze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ve Střední a Jižní Americe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některým druhům chybí chrup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zástupci: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lenochod dvouprstý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žije na stromech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</a:rPr>
              <a:t>zavěšen hlavou dolů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=&gt; srst jim roste v opačném směru</a:t>
            </a:r>
            <a:endParaRPr lang="cs-CZ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5">
                    <a:lumMod val="50000"/>
                  </a:schemeClr>
                </a:solidFill>
              </a:rPr>
              <a:t>živí se listím </a:t>
            </a:r>
            <a:r>
              <a:rPr lang="cs-CZ" sz="2800" dirty="0" smtClean="0">
                <a:solidFill>
                  <a:schemeClr val="accent5">
                    <a:lumMod val="50000"/>
                  </a:schemeClr>
                </a:solidFill>
              </a:rPr>
              <a:t>a na zemi se pohybují velmi neohrabaně a pomalu</a:t>
            </a:r>
            <a:endParaRPr lang="cs-CZ" sz="3200" dirty="0" smtClean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3705" y="5775052"/>
            <a:ext cx="3926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 video: </a:t>
            </a:r>
            <a:r>
              <a:rPr lang="cs-CZ" sz="2000" dirty="0" smtClean="0">
                <a:solidFill>
                  <a:srgbClr val="002060"/>
                </a:solidFill>
              </a:rPr>
              <a:t>lenochod na pochodu </a:t>
            </a:r>
            <a:r>
              <a:rPr lang="cs-CZ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  </a:t>
            </a:r>
            <a:r>
              <a:rPr lang="cs-CZ" sz="2000" dirty="0" smtClean="0">
                <a:solidFill>
                  <a:srgbClr val="002060"/>
                </a:solidFill>
              </a:rPr>
              <a:t>   </a:t>
            </a:r>
            <a:r>
              <a:rPr lang="cs-CZ" dirty="0" smtClean="0">
                <a:solidFill>
                  <a:srgbClr val="002060"/>
                </a:solidFill>
              </a:rPr>
              <a:t>https://www.youtube.com/watch?v=Iq3SfwbfXkY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28" y="1525683"/>
            <a:ext cx="4700543" cy="352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0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5647" y="170353"/>
            <a:ext cx="10373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mravenečník velký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délka těla až 2 m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nemá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žádné zuby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=&gt; až 60 cm dlouhý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lepkavý jazyk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=&gt; pomocí něj chytá mravence a termity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silné drápy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=&gt; rozhrabává termitiště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 pásovec devítipásý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tělo kryje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krunýř z tvrdých destiček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v nebezpečí se svinuje do klubíčka</a:t>
            </a:r>
            <a:endParaRPr lang="cs-CZ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18464" r="3270" b="20306"/>
          <a:stretch/>
        </p:blipFill>
        <p:spPr>
          <a:xfrm>
            <a:off x="113625" y="4062740"/>
            <a:ext cx="6426660" cy="273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540285" y="145229"/>
            <a:ext cx="582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solidFill>
                  <a:srgbClr val="002060"/>
                </a:solidFill>
              </a:rPr>
              <a:t>Video: Mravenečník</a:t>
            </a:r>
            <a:r>
              <a:rPr lang="cs-CZ" dirty="0" smtClean="0">
                <a:solidFill>
                  <a:srgbClr val="002060"/>
                </a:solidFill>
              </a:rPr>
              <a:t>: </a:t>
            </a:r>
            <a:r>
              <a:rPr lang="cs-CZ" sz="1400" dirty="0" smtClean="0">
                <a:solidFill>
                  <a:srgbClr val="002060"/>
                </a:solidFill>
              </a:rPr>
              <a:t>https://www.youtube.com/watch?v=ArcY3TY4v7E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10161" r="4540" b="16372"/>
          <a:stretch/>
        </p:blipFill>
        <p:spPr>
          <a:xfrm>
            <a:off x="7940138" y="1580826"/>
            <a:ext cx="4251862" cy="226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Pásovec třípásý (Tolypeutes tricinctus) | Welcom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18" y="3845763"/>
            <a:ext cx="4572977" cy="2949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71" y="192829"/>
            <a:ext cx="4680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2)</a:t>
            </a:r>
            <a:r>
              <a:rPr lang="cs-CZ" sz="4000" dirty="0" smtClean="0">
                <a:solidFill>
                  <a:srgbClr val="002060"/>
                </a:solidFill>
              </a:rPr>
              <a:t>  </a:t>
            </a:r>
            <a:r>
              <a:rPr lang="cs-CZ" sz="4000" b="1" dirty="0" smtClean="0">
                <a:solidFill>
                  <a:srgbClr val="002060"/>
                </a:solidFill>
              </a:rPr>
              <a:t>řád HLODAVCI</a:t>
            </a:r>
            <a:r>
              <a:rPr lang="cs-CZ" sz="4000" dirty="0" smtClean="0">
                <a:solidFill>
                  <a:srgbClr val="002060"/>
                </a:solidFill>
              </a:rPr>
              <a:t> 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471" y="900715"/>
            <a:ext cx="965544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nejpočetnější řád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charakteristické znaky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prodloužené řezáky = hlodáky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rostou celý život =&gt; hlodavci je musí obrušovat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rychlé rozmnožování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velký počet mláďat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 všežravci nebo býložravci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 drobnější velikost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zástupce: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myš domácí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potkan obecný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krysa obecná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32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8458" r="17542" b="2296"/>
          <a:stretch/>
        </p:blipFill>
        <p:spPr>
          <a:xfrm>
            <a:off x="5004724" y="2746239"/>
            <a:ext cx="4061651" cy="234127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795" y="0"/>
            <a:ext cx="2712205" cy="296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t="7707" r="12712"/>
          <a:stretch/>
        </p:blipFill>
        <p:spPr>
          <a:xfrm>
            <a:off x="9066375" y="3916874"/>
            <a:ext cx="3125625" cy="294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21344" b="22610"/>
          <a:stretch/>
        </p:blipFill>
        <p:spPr>
          <a:xfrm>
            <a:off x="4152184" y="4716371"/>
            <a:ext cx="4762822" cy="214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6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9152" y="226435"/>
            <a:ext cx="78318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bobr evropský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výborný plavec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staví „bobří hráze“ ze stromů, které kácí svými silnými zuby</a:t>
            </a:r>
            <a:endParaRPr lang="cs-CZ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veverka obecná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huňatý ocas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žije na stromech</a:t>
            </a:r>
            <a:endParaRPr lang="cs-CZ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morče domácí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 pochází z Jižní Ameriky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chemeClr val="accent5">
                    <a:lumMod val="50000"/>
                  </a:schemeClr>
                </a:solidFill>
              </a:rPr>
              <a:t> kapybara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největší hlodavec (až 130 cm, 80 kg)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žije v Jižní Americe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cs-CZ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</a:rPr>
              <a:t> výborně plave a potápí se</a:t>
            </a:r>
            <a:endParaRPr lang="cs-CZ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2589" r="8852" b="15855"/>
          <a:stretch/>
        </p:blipFill>
        <p:spPr>
          <a:xfrm>
            <a:off x="8717549" y="1505192"/>
            <a:ext cx="3474451" cy="196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Ohrožení savci Chebsk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6441"/>
          <a:stretch/>
        </p:blipFill>
        <p:spPr bwMode="auto">
          <a:xfrm>
            <a:off x="7312952" y="0"/>
            <a:ext cx="2634712" cy="221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26" y="2212705"/>
            <a:ext cx="3810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27" y="29301"/>
            <a:ext cx="2408610" cy="160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14" r="6949" b="13187"/>
          <a:stretch/>
        </p:blipFill>
        <p:spPr>
          <a:xfrm>
            <a:off x="7426480" y="3570529"/>
            <a:ext cx="4737524" cy="333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8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564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Dümont</dc:creator>
  <cp:lastModifiedBy>Jan Dümont</cp:lastModifiedBy>
  <cp:revision>27</cp:revision>
  <dcterms:created xsi:type="dcterms:W3CDTF">2020-05-17T15:05:08Z</dcterms:created>
  <dcterms:modified xsi:type="dcterms:W3CDTF">2020-05-17T17:44:31Z</dcterms:modified>
</cp:coreProperties>
</file>