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036E-837B-43CC-AFE3-803C4F1B25CF}" type="datetimeFigureOut">
              <a:rPr lang="cs-CZ" smtClean="0"/>
              <a:t>5. 4. 2020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106D-3E2A-47C2-A0F2-F87DECC836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21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036E-837B-43CC-AFE3-803C4F1B25CF}" type="datetimeFigureOut">
              <a:rPr lang="cs-CZ" smtClean="0"/>
              <a:t>5. 4. 2020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106D-3E2A-47C2-A0F2-F87DECC836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88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036E-837B-43CC-AFE3-803C4F1B25CF}" type="datetimeFigureOut">
              <a:rPr lang="cs-CZ" smtClean="0"/>
              <a:t>5. 4. 2020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106D-3E2A-47C2-A0F2-F87DECC836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08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036E-837B-43CC-AFE3-803C4F1B25CF}" type="datetimeFigureOut">
              <a:rPr lang="cs-CZ" smtClean="0"/>
              <a:t>5. 4. 2020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106D-3E2A-47C2-A0F2-F87DECC836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14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036E-837B-43CC-AFE3-803C4F1B25CF}" type="datetimeFigureOut">
              <a:rPr lang="cs-CZ" smtClean="0"/>
              <a:t>5. 4. 2020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106D-3E2A-47C2-A0F2-F87DECC836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12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036E-837B-43CC-AFE3-803C4F1B25CF}" type="datetimeFigureOut">
              <a:rPr lang="cs-CZ" smtClean="0"/>
              <a:t>5. 4. 2020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106D-3E2A-47C2-A0F2-F87DECC836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85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036E-837B-43CC-AFE3-803C4F1B25CF}" type="datetimeFigureOut">
              <a:rPr lang="cs-CZ" smtClean="0"/>
              <a:t>5. 4. 2020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106D-3E2A-47C2-A0F2-F87DECC836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81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036E-837B-43CC-AFE3-803C4F1B25CF}" type="datetimeFigureOut">
              <a:rPr lang="cs-CZ" smtClean="0"/>
              <a:t>5. 4. 2020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106D-3E2A-47C2-A0F2-F87DECC836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9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036E-837B-43CC-AFE3-803C4F1B25CF}" type="datetimeFigureOut">
              <a:rPr lang="cs-CZ" smtClean="0"/>
              <a:t>5. 4. 2020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106D-3E2A-47C2-A0F2-F87DECC836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15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036E-837B-43CC-AFE3-803C4F1B25CF}" type="datetimeFigureOut">
              <a:rPr lang="cs-CZ" smtClean="0"/>
              <a:t>5. 4. 2020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106D-3E2A-47C2-A0F2-F87DECC836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95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036E-837B-43CC-AFE3-803C4F1B25CF}" type="datetimeFigureOut">
              <a:rPr lang="cs-CZ" smtClean="0"/>
              <a:t>5. 4. 2020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106D-3E2A-47C2-A0F2-F87DECC836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10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5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036E-837B-43CC-AFE3-803C4F1B25CF}" type="datetimeFigureOut">
              <a:rPr lang="cs-CZ" smtClean="0"/>
              <a:t>5. 4. 2020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6106D-3E2A-47C2-A0F2-F87DECC836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8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g"/><Relationship Id="rId7" Type="http://schemas.openxmlformats.org/officeDocument/2006/relationships/hyperlink" Target="https://www.google.com/url?sa=i&amp;url=http://www.em-kejs-photos.cz/blog/2018/10/24/cervenka-obecna-erithacus-rubecula/&amp;psig=AOvVaw3uD1ccbHsu_tnxbnniICbl&amp;ust=1586104792000000&amp;source=images&amp;cd=vfe&amp;ved=0CAIQjRxqFwoTCPil5oGbz-gCFQAAAAAdAAAAABA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s://www.google.com/url?sa=i&amp;url=http://www.wildafrica.cz/cs/zvire/pelikan-bily/&amp;psig=AOvVaw2RrUthRuUwa9ybUSKuA_e5&amp;ust=1586110436344000&amp;source=images&amp;cd=vfe&amp;ved=0CAIQjRxqFwoTCKDAgoSwz-gCFQAAAAAdAAAAABA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url=http://www.naturfoto.cz/holub-domaci-fotografie-20673.html&amp;psig=AOvVaw3CdNjkpR4-JLiM4fEykHyM&amp;ust=1586110699688000&amp;source=images&amp;cd=vfe&amp;ved=0CAIQjRxqFwoTCPCMyP-wz-gCFQAAAAAdAAAAABAD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google.com/url?sa=i&amp;url=http://www.foitfoto.cz/?section%3Dhome%26action%3Ddetail_photo%26id%3D2128&amp;psig=AOvVaw25kIdQdbJ_q3WaTlvUTLRa&amp;ust=1586110569826000&amp;source=images&amp;cd=vfe&amp;ved=0CAIQjRxqFwoTCNi3qcCwz-gCFQAAAAAdAAAAABA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/url?sa=i&amp;url=http://www.jiriliscak.cz/galerie/ptaci/potapka-rohac-podiceps-cristatus--5337.html&amp;psig=AOvVaw0tOJVGUa0mjATTlZvPTviX&amp;ust=1586112636943000&amp;source=images&amp;cd=vfe&amp;ved=0CAIQjRxqFwoTCIjHgaS4z-gCFQAAAAAdAAAAABAJ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://www.naturfoto.cz/kos-cerny-fotografie-21618.html&amp;psig=AOvVaw30AU9GFBA645rTzMwI7Gwy&amp;ust=1586108152681000&amp;source=images&amp;cd=vfe&amp;ved=0CAIQjRxqFwoTCNDhzcanz-gCFQAAAAAdAAAAABAQ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com/url?sa=i&amp;url=http://ranchlumos.blog.cz/1201/marabu-africky&amp;psig=AOvVaw0n9_LJUlEHn6bBqCXrdobX&amp;ust=1586165941696000&amp;source=images&amp;cd=vfe&amp;ved=0CAIQjRxqFwoTCNCd6Pb-0OgCFQAAAAAdAAAAABAM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google.com/url?sa=i&amp;url=http://www.1000nej.cz/ptak-s-nejvetsim-rozpetim-kridel.html&amp;psig=AOvVaw20lj7Ny23CIzljde-ag0M9&amp;ust=1586166541564000&amp;source=images&amp;cd=vfe&amp;ved=0CAIQjRxqFwoTCIissoOB0egCFQAAAAAdAAAAABAD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://www.foitfoto.cz/?section%3Dhome%26action%3Ddetail_photo%26id%3D2193&amp;psig=AOvVaw1ShCLA7AcPgYFey1H0MpNK&amp;ust=1586167253683000&amp;source=images&amp;cd=vfe&amp;ved=0CAIQjRxqFwoTCJiJoNWD0egCFQAAAAAdAAAAABAI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youtube.com/watch?v=m2XOesNRRyI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google.com/url?sa=i&amp;url=http://www.naturfoto.cz/postolka-obecna-fotografie-25046.html&amp;psig=AOvVaw0k6YcfID2PhYZgvP2th5qm&amp;ust=1586169241339000&amp;source=images&amp;cd=vfe&amp;ved=0CAIQjRxqFwoTCNjwupSL0egCFQAAAAAdAAAAABAJ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ZXy0zyIOao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/url?sa=i&amp;url=http://www.jiriliscak.cz/galerie/ptaci/potapka-rohac-podiceps-cristatus--5337.html&amp;psig=AOvVaw0tOJVGUa0mjATTlZvPTviX&amp;ust=1586112636943000&amp;source=images&amp;cd=vfe&amp;ved=0CAIQjRxqFwoTCIjHgaS4z-gCFQAAAAAdAAAAABAJ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://www.naturfoto.cz/kos-cerny-fotografie-21618.html&amp;psig=AOvVaw30AU9GFBA645rTzMwI7Gwy&amp;ust=1586108152681000&amp;source=images&amp;cd=vfe&amp;ved=0CAIQjRxqFwoTCNDhzcanz-gCFQAAAAAdAAAAABAQ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url?sa=i&amp;url=http://www.zivocich.com/clanky/seznamte-se-s-zivocichem/d:kondor-andsky-mrsiny-jako-lahudka&amp;psig=AOvVaw2NqVi8Rr_1RA1kYVWvADp2&amp;ust=1586109189104000&amp;source=images&amp;cd=vfe&amp;ved=0CAIQjRxqFwoTCJDIr7Krz-gCFQAAAAAdAAAAABA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hyperlink" Target="https://www.google.com/url?sa=i&amp;url=http://www.zivocich.com/clanky/d:symbol-ameriky-orel-belohlavy&amp;psig=AOvVaw0BapFAyKOaXFrw8m-PJpVZ&amp;ust=1586109270355000&amp;source=images&amp;cd=vfe&amp;ved=0CAIQjRxqFwoTCPDX1Nirz-gCFQAAAAAdAAAAABA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t="9053" b="16380"/>
          <a:stretch/>
        </p:blipFill>
        <p:spPr>
          <a:xfrm>
            <a:off x="7436250" y="0"/>
            <a:ext cx="4749730" cy="2948940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97215" cy="31775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08" y="44067"/>
            <a:ext cx="3573849" cy="2692299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b="13000"/>
          <a:stretch/>
        </p:blipFill>
        <p:spPr>
          <a:xfrm>
            <a:off x="0" y="2948940"/>
            <a:ext cx="3672420" cy="3931920"/>
          </a:xfrm>
          <a:prstGeom prst="flowChartManualOperati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0" b="6614"/>
          <a:stretch/>
        </p:blipFill>
        <p:spPr>
          <a:xfrm>
            <a:off x="8640278" y="3074670"/>
            <a:ext cx="3545702" cy="3680460"/>
          </a:xfrm>
          <a:prstGeom prst="trapezoid">
            <a:avLst>
              <a:gd name="adj" fmla="val 1635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Červenka obecná (Erithacus rubecula) – Em Kejs Photo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27">
            <a:off x="5895243" y="2603717"/>
            <a:ext cx="3283283" cy="23855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22" y="4572866"/>
            <a:ext cx="4612419" cy="2117057"/>
          </a:xfrm>
          <a:prstGeom prst="flowChartTermina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74187" y="3056366"/>
            <a:ext cx="243755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rgbClr val="FFC000"/>
                </a:solidFill>
                <a:latin typeface="+mn-lt"/>
              </a:rPr>
              <a:t>OPEŘENÝ KVÍZ </a:t>
            </a:r>
            <a:r>
              <a:rPr lang="cs-CZ" sz="4000" b="1" dirty="0" smtClean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cs-CZ" sz="40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33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56652" y="659595"/>
            <a:ext cx="9266697" cy="9057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C000"/>
                </a:solidFill>
              </a:rPr>
              <a:t>8.  Který ptačí druh vytváří největší stromová hnízda? 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939" y="2310377"/>
            <a:ext cx="10910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cs-CZ" sz="3600" b="1" dirty="0">
                <a:solidFill>
                  <a:srgbClr val="FFC000"/>
                </a:solidFill>
              </a:rPr>
              <a:t>s</a:t>
            </a:r>
            <a:r>
              <a:rPr lang="cs-CZ" sz="3600" b="1" dirty="0" smtClean="0">
                <a:solidFill>
                  <a:srgbClr val="FFC000"/>
                </a:solidFill>
              </a:rPr>
              <a:t>novač pospolitý			         b) holub domácí</a:t>
            </a:r>
          </a:p>
          <a:p>
            <a:endParaRPr lang="cs-CZ" sz="3600" b="1" dirty="0" smtClean="0">
              <a:solidFill>
                <a:srgbClr val="FFC000"/>
              </a:solidFill>
            </a:endParaRPr>
          </a:p>
          <a:p>
            <a:r>
              <a:rPr lang="cs-CZ" sz="3600" b="1" dirty="0">
                <a:solidFill>
                  <a:srgbClr val="FFC000"/>
                </a:solidFill>
              </a:rPr>
              <a:t>	</a:t>
            </a:r>
            <a:r>
              <a:rPr lang="cs-CZ" sz="3600" b="1" dirty="0" smtClean="0">
                <a:solidFill>
                  <a:srgbClr val="FFC000"/>
                </a:solidFill>
              </a:rPr>
              <a:t>			       c) pelikán</a:t>
            </a:r>
            <a:endParaRPr lang="cs-CZ" sz="3600" b="1" dirty="0">
              <a:solidFill>
                <a:srgbClr val="FFC000"/>
              </a:solidFill>
            </a:endParaRPr>
          </a:p>
        </p:txBody>
      </p:sp>
      <p:pic>
        <p:nvPicPr>
          <p:cNvPr id="6146" name="Picture 2" descr="Pelikán bílý (Pelecanus onocrotalus Linnaeus, 1758) | WildAfrica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49" y="4064703"/>
            <a:ext cx="3787397" cy="25298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novač pospolitý (Philetairus socius) / Foit fot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7" y="2925629"/>
            <a:ext cx="3620148" cy="24040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olub domácí | Naturfoto.cz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410" y="2917189"/>
            <a:ext cx="3295982" cy="25685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9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4421" y="574843"/>
            <a:ext cx="10662834" cy="9057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rgbClr val="FFC000"/>
                </a:solidFill>
              </a:rPr>
              <a:t>9</a:t>
            </a:r>
            <a:r>
              <a:rPr lang="cs-CZ" b="1" dirty="0" smtClean="0">
                <a:solidFill>
                  <a:srgbClr val="FFC000"/>
                </a:solidFill>
              </a:rPr>
              <a:t>.  Přiřaď k siluetám v letu jména ptačího druhu.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759" y="1937516"/>
            <a:ext cx="3480068" cy="3507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t="20791" r="6911" b="21130"/>
          <a:stretch/>
        </p:blipFill>
        <p:spPr>
          <a:xfrm>
            <a:off x="1154354" y="2407427"/>
            <a:ext cx="4456034" cy="3037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2584" y="5902031"/>
            <a:ext cx="5811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a) čáp	        </a:t>
            </a:r>
            <a:r>
              <a:rPr lang="cs-CZ" sz="3600" b="1" dirty="0">
                <a:solidFill>
                  <a:srgbClr val="FFC000"/>
                </a:solidFill>
              </a:rPr>
              <a:t>b</a:t>
            </a:r>
            <a:r>
              <a:rPr lang="cs-CZ" sz="3600" b="1" dirty="0" smtClean="0">
                <a:solidFill>
                  <a:srgbClr val="FFC000"/>
                </a:solidFill>
              </a:rPr>
              <a:t>) volavka 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421" y="4860319"/>
            <a:ext cx="61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</a:rPr>
              <a:t>1.</a:t>
            </a:r>
            <a:endParaRPr lang="cs-CZ" sz="32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1309" y="4860319"/>
            <a:ext cx="61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C000"/>
                </a:solidFill>
              </a:rPr>
              <a:t>2</a:t>
            </a:r>
            <a:r>
              <a:rPr lang="cs-CZ" sz="3200" b="1" dirty="0" smtClean="0">
                <a:solidFill>
                  <a:srgbClr val="FFC000"/>
                </a:solidFill>
              </a:rPr>
              <a:t>.</a:t>
            </a:r>
            <a:endParaRPr lang="cs-CZ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0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28992" y="551106"/>
            <a:ext cx="6724974" cy="9057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C000"/>
                </a:solidFill>
              </a:rPr>
              <a:t>10.  Kdo je na obrázku? 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897" y="1689317"/>
            <a:ext cx="5545164" cy="4158874"/>
          </a:xfrm>
          <a:prstGeom prst="trapezoid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550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1730" y="512849"/>
            <a:ext cx="10662834" cy="16414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C000"/>
                </a:solidFill>
              </a:rPr>
              <a:t>11.  Který ptačí </a:t>
            </a:r>
            <a:r>
              <a:rPr lang="cs-CZ" b="1" u="sng" dirty="0" smtClean="0">
                <a:solidFill>
                  <a:srgbClr val="FFC000"/>
                </a:solidFill>
              </a:rPr>
              <a:t>pěvec</a:t>
            </a:r>
            <a:r>
              <a:rPr lang="cs-CZ" b="1" dirty="0" smtClean="0">
                <a:solidFill>
                  <a:srgbClr val="FFC000"/>
                </a:solidFill>
              </a:rPr>
              <a:t> se velmi dobře potápí a plave?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9383" y="2387868"/>
            <a:ext cx="10910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cs-CZ" sz="3600" b="1" dirty="0">
                <a:solidFill>
                  <a:srgbClr val="FFC000"/>
                </a:solidFill>
              </a:rPr>
              <a:t>t</a:t>
            </a:r>
            <a:r>
              <a:rPr lang="cs-CZ" sz="3600" b="1" dirty="0" smtClean="0">
                <a:solidFill>
                  <a:srgbClr val="FFC000"/>
                </a:solidFill>
              </a:rPr>
              <a:t>učňák císařský			         b) skorec vodní</a:t>
            </a:r>
          </a:p>
          <a:p>
            <a:endParaRPr lang="cs-CZ" sz="3600" b="1" dirty="0" smtClean="0">
              <a:solidFill>
                <a:srgbClr val="FFC000"/>
              </a:solidFill>
            </a:endParaRPr>
          </a:p>
          <a:p>
            <a:r>
              <a:rPr lang="cs-CZ" sz="3600" b="1" dirty="0">
                <a:solidFill>
                  <a:srgbClr val="FFC000"/>
                </a:solidFill>
              </a:rPr>
              <a:t>	</a:t>
            </a:r>
            <a:r>
              <a:rPr lang="cs-CZ" sz="3600" b="1" dirty="0" smtClean="0">
                <a:solidFill>
                  <a:srgbClr val="FFC000"/>
                </a:solidFill>
              </a:rPr>
              <a:t>			 c) labuť velká</a:t>
            </a:r>
            <a:endParaRPr lang="cs-CZ" sz="36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9" y="3022170"/>
            <a:ext cx="3682775" cy="2457852"/>
          </a:xfrm>
          <a:prstGeom prst="parallelogram">
            <a:avLst>
              <a:gd name="adj" fmla="val 2871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94" y="4251096"/>
            <a:ext cx="3210302" cy="2407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626" y="2973984"/>
            <a:ext cx="3190706" cy="2336420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898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28992" y="551106"/>
            <a:ext cx="6724974" cy="9057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C000"/>
                </a:solidFill>
              </a:rPr>
              <a:t>12.  Kdo je na obrázku? 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 t="12882" r="11431" b="4407"/>
          <a:stretch/>
        </p:blipFill>
        <p:spPr>
          <a:xfrm>
            <a:off x="3995947" y="1301859"/>
            <a:ext cx="4191063" cy="5401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53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6427" y="876569"/>
            <a:ext cx="10786820" cy="14636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C000"/>
                </a:solidFill>
              </a:rPr>
              <a:t>13.  Který dravý pták dokáže pomocí mávání křídel „viset ve vzduchu“? </a:t>
            </a:r>
            <a:endParaRPr lang="cs-CZ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28992" y="551106"/>
            <a:ext cx="6724974" cy="9057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C000"/>
                </a:solidFill>
              </a:rPr>
              <a:t>14.  Kdo je na obrázku? 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9218" name="Picture 2" descr="Potápka roháč ( Podiceps cristatus ) | Jiří Liščák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1"/>
          <a:stretch/>
        </p:blipFill>
        <p:spPr bwMode="auto">
          <a:xfrm>
            <a:off x="3507606" y="1762473"/>
            <a:ext cx="5167745" cy="4118543"/>
          </a:xfrm>
          <a:prstGeom prst="trapezoid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27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1722" y="2650210"/>
            <a:ext cx="7625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FFC000"/>
                </a:solidFill>
              </a:rPr>
              <a:t>SPRÁVNÉ ODPOVĚDI </a:t>
            </a:r>
            <a:r>
              <a:rPr lang="cs-CZ" sz="60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cs-CZ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rgbClr val="FFC000"/>
                </a:solidFill>
              </a:rPr>
              <a:t>1.  Do kterého ptačího druhu řadíme nejmenší ptáky na světě?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4277" y="2800210"/>
            <a:ext cx="216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</a:rPr>
              <a:t>b) kolibříci</a:t>
            </a:r>
            <a:endParaRPr lang="cs-CZ" sz="32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127570"/>
            <a:ext cx="11064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>Nejmenším kolibříkem je kalypta nejmenší. Samečci měří jen 5,5 cm a váží jen 1,95 g, samičky jsou o trochu větší – měří 6,12 cm a váží 2,6 g. </a:t>
            </a:r>
          </a:p>
          <a:p>
            <a:r>
              <a:rPr lang="cs-CZ" sz="2800" b="1" dirty="0" smtClean="0">
                <a:solidFill>
                  <a:srgbClr val="FFC000"/>
                </a:solidFill>
              </a:rPr>
              <a:t>Pro představu - změřte doma velikost krabičky od sirek ;-) </a:t>
            </a:r>
            <a:endParaRPr lang="cs-CZ" sz="2800" b="1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9" t="9265" r="24116" b="5763"/>
          <a:stretch/>
        </p:blipFill>
        <p:spPr>
          <a:xfrm>
            <a:off x="6567491" y="1124312"/>
            <a:ext cx="3831872" cy="3936569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58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smtClean="0">
                <a:solidFill>
                  <a:srgbClr val="FFC000"/>
                </a:solidFill>
              </a:rPr>
              <a:t>2.  Kdo je na obrázku? 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18666" r="4984" b="12000"/>
          <a:stretch/>
        </p:blipFill>
        <p:spPr>
          <a:xfrm>
            <a:off x="1387852" y="2104825"/>
            <a:ext cx="4332849" cy="25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Kos černý | Naturfoto.cz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4" t="8195" r="6094"/>
          <a:stretch/>
        </p:blipFill>
        <p:spPr bwMode="auto">
          <a:xfrm>
            <a:off x="7373318" y="1690688"/>
            <a:ext cx="3429000" cy="3585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11118" y="5481416"/>
            <a:ext cx="216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C000"/>
                </a:solidFill>
              </a:rPr>
              <a:t>k</a:t>
            </a:r>
            <a:r>
              <a:rPr lang="cs-CZ" sz="3200" b="1" dirty="0" smtClean="0">
                <a:solidFill>
                  <a:srgbClr val="FFC000"/>
                </a:solidFill>
              </a:rPr>
              <a:t>os černý</a:t>
            </a:r>
            <a:endParaRPr lang="cs-CZ" sz="32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7756" y="5165930"/>
            <a:ext cx="216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</a:rPr>
              <a:t>samice</a:t>
            </a:r>
            <a:endParaRPr lang="cs-CZ" sz="32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1798" y="4586407"/>
            <a:ext cx="216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</a:rPr>
              <a:t>samec</a:t>
            </a:r>
            <a:endParaRPr lang="cs-CZ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66603"/>
            <a:ext cx="11002505" cy="5524231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Milí sedmáci</a:t>
            </a:r>
            <a:r>
              <a:rPr lang="cs-CZ" sz="3200" dirty="0" smtClean="0">
                <a:solidFill>
                  <a:srgbClr val="FFC000"/>
                </a:solidFill>
                <a:latin typeface="+mn-lt"/>
              </a:rPr>
              <a:t>, dobrali jsme téma Plazi a čeká nás další velká skupina živočichů – </a:t>
            </a:r>
            <a:r>
              <a:rPr lang="cs-CZ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Ptáci</a:t>
            </a:r>
            <a:r>
              <a:rPr lang="cs-CZ" sz="3200" dirty="0" smtClean="0">
                <a:solidFill>
                  <a:srgbClr val="FFC000"/>
                </a:solidFill>
                <a:latin typeface="+mn-lt"/>
              </a:rPr>
              <a:t>.</a:t>
            </a:r>
            <a:br>
              <a:rPr lang="cs-CZ" sz="3200" dirty="0" smtClean="0">
                <a:solidFill>
                  <a:srgbClr val="FFC000"/>
                </a:solidFill>
                <a:latin typeface="+mn-lt"/>
              </a:rPr>
            </a:br>
            <a:r>
              <a:rPr lang="cs-CZ" sz="3200" dirty="0" smtClean="0">
                <a:solidFill>
                  <a:srgbClr val="FFC000"/>
                </a:solidFill>
                <a:latin typeface="+mn-lt"/>
              </a:rPr>
              <a:t>Připravila jsem pro vás </a:t>
            </a:r>
            <a:r>
              <a:rPr lang="cs-CZ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krátký nepovinný kvíz</a:t>
            </a:r>
            <a:r>
              <a:rPr lang="cs-CZ" sz="3200" dirty="0" smtClean="0">
                <a:solidFill>
                  <a:srgbClr val="FFC000"/>
                </a:solidFill>
                <a:latin typeface="+mn-lt"/>
              </a:rPr>
              <a:t>, kde si můžete otestovat své znalosti o těchto zvířatech.</a:t>
            </a:r>
            <a:br>
              <a:rPr lang="cs-CZ" sz="3200" dirty="0" smtClean="0">
                <a:solidFill>
                  <a:srgbClr val="FFC000"/>
                </a:solidFill>
                <a:latin typeface="+mn-lt"/>
              </a:rPr>
            </a:br>
            <a:r>
              <a:rPr lang="cs-CZ" sz="3200" dirty="0" smtClean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/>
            </a:r>
            <a:br>
              <a:rPr lang="cs-CZ" sz="3200" dirty="0" smtClean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</a:br>
            <a:r>
              <a:rPr lang="cs-CZ" sz="3200" dirty="0" smtClean="0">
                <a:solidFill>
                  <a:srgbClr val="FFC000"/>
                </a:solidFill>
                <a:latin typeface="+mn-lt"/>
              </a:rPr>
              <a:t>Odpovědi si můžete zaznamenat dozadu do sešitu či jen někam na papír. Odpovědi si nehledejte, zkuste, co znáte nebo co vymyslíte sami </a:t>
            </a:r>
            <a:r>
              <a:rPr lang="cs-CZ" sz="3200" dirty="0" smtClean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> </a:t>
            </a:r>
            <a:br>
              <a:rPr lang="cs-CZ" sz="3200" dirty="0" smtClean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</a:br>
            <a:r>
              <a:rPr lang="cs-CZ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Součástí</a:t>
            </a:r>
            <a:r>
              <a:rPr lang="cs-CZ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prezentace jsou i správné odpovědi </a:t>
            </a:r>
            <a:r>
              <a:rPr lang="cs-CZ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</a:t>
            </a:r>
            <a:br>
              <a:rPr lang="cs-CZ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</a:br>
            <a:r>
              <a:rPr lang="cs-CZ" sz="3200" dirty="0" smtClean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/>
            </a:r>
            <a:br>
              <a:rPr lang="cs-CZ" sz="3200" dirty="0" smtClean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</a:br>
            <a:r>
              <a:rPr lang="cs-CZ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Odpovědi mi nezasílejte! </a:t>
            </a:r>
            <a:r>
              <a:rPr lang="cs-CZ" sz="3200" dirty="0" smtClean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>Kdo bude chtít, může mi napsat, jak byl úspěšný nebo co ho zaujalo ;-) </a:t>
            </a:r>
            <a:br>
              <a:rPr lang="cs-CZ" sz="3200" dirty="0" smtClean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</a:br>
            <a:r>
              <a:rPr lang="cs-CZ" sz="3200" dirty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/>
            </a:r>
            <a:br>
              <a:rPr lang="cs-CZ" sz="3200" dirty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</a:br>
            <a:r>
              <a:rPr lang="cs-CZ" sz="3200" dirty="0" smtClean="0">
                <a:solidFill>
                  <a:srgbClr val="FFC000"/>
                </a:solidFill>
                <a:latin typeface="+mn-lt"/>
                <a:sym typeface="Wingdings" panose="05000000000000000000" pitchFamily="2" charset="2"/>
              </a:rPr>
              <a:t>Přeji hodně štěstí </a:t>
            </a:r>
            <a:endParaRPr lang="cs-CZ" sz="32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9540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smtClean="0">
                <a:solidFill>
                  <a:srgbClr val="FFC000"/>
                </a:solidFill>
              </a:rPr>
              <a:t>3.  Jakou rychlost dokáže vyvinout sokol stěhovavý při střemhlavém letu? 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5" t="8814" r="21304" b="5311"/>
          <a:stretch/>
        </p:blipFill>
        <p:spPr>
          <a:xfrm rot="857387">
            <a:off x="7281425" y="1742537"/>
            <a:ext cx="4176037" cy="4928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85273" y="3048183"/>
            <a:ext cx="2691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C000"/>
                </a:solidFill>
              </a:rPr>
              <a:t>c</a:t>
            </a:r>
            <a:r>
              <a:rPr lang="cs-CZ" sz="3200" b="1" dirty="0" smtClean="0">
                <a:solidFill>
                  <a:srgbClr val="FFC000"/>
                </a:solidFill>
              </a:rPr>
              <a:t>) 350 km/h</a:t>
            </a:r>
            <a:endParaRPr lang="cs-CZ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8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6"/>
            <a:ext cx="7096932" cy="781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FFC000"/>
                </a:solidFill>
              </a:rPr>
              <a:t>4.  Čím se živí marabu africký? 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6955" y="2536739"/>
            <a:ext cx="253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C000"/>
                </a:solidFill>
              </a:rPr>
              <a:t>a</a:t>
            </a:r>
            <a:r>
              <a:rPr lang="cs-CZ" sz="3200" b="1" dirty="0" smtClean="0">
                <a:solidFill>
                  <a:srgbClr val="FFC000"/>
                </a:solidFill>
              </a:rPr>
              <a:t>) mršinami</a:t>
            </a:r>
            <a:endParaRPr lang="cs-CZ" sz="32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Marabu Africký :* | ...*2012*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01" y="1205113"/>
            <a:ext cx="5311237" cy="3537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360044"/>
            <a:ext cx="11064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>Marabu je vysoký 1,5 metru, rozpětí křídel se blíží 3 metrům. Marabu má mohutný, silný zobák.</a:t>
            </a:r>
            <a:endParaRPr lang="cs-CZ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6750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rgbClr val="FFC000"/>
                </a:solidFill>
              </a:rPr>
              <a:t>5</a:t>
            </a:r>
            <a:r>
              <a:rPr lang="cs-CZ" b="1" dirty="0" smtClean="0">
                <a:solidFill>
                  <a:srgbClr val="FFC000"/>
                </a:solidFill>
              </a:rPr>
              <a:t>.  Který pták má největší rozpětí křídel? 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001688"/>
            <a:ext cx="4163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C000"/>
                </a:solidFill>
              </a:rPr>
              <a:t>b</a:t>
            </a:r>
            <a:r>
              <a:rPr lang="cs-CZ" sz="3200" b="1" dirty="0" smtClean="0">
                <a:solidFill>
                  <a:srgbClr val="FFC000"/>
                </a:solidFill>
              </a:rPr>
              <a:t>) albatros stěhovavý</a:t>
            </a:r>
            <a:endParaRPr lang="cs-CZ" sz="32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Pták s největším rozpětím křídel na světě – 1000nej.c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79" y="1684795"/>
            <a:ext cx="6895421" cy="3259164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751" y="5252495"/>
            <a:ext cx="11064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>Albatros je mořský pták s největším naměřeným rozpětím křídel na světě – 3,6 m. Dokáže plachtit dlouhé hodiny bez mávání křídly a za den dokáže nalétat až 1000 km. Živí se drobnými rybami, chobotnicemi a korýši.</a:t>
            </a:r>
            <a:endParaRPr lang="cs-CZ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675091"/>
            <a:ext cx="10515600" cy="7662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C000"/>
                </a:solidFill>
              </a:rPr>
              <a:t>6. Sovy dokáží otočit hlavou až o 270°.  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70" y="1441342"/>
            <a:ext cx="6429860" cy="42865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448945" y="5909391"/>
            <a:ext cx="1294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</a:rPr>
              <a:t>ANO</a:t>
            </a:r>
            <a:endParaRPr lang="cs-CZ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28991" y="241140"/>
            <a:ext cx="6724974" cy="9057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rgbClr val="FFC000"/>
                </a:solidFill>
              </a:rPr>
              <a:t>7</a:t>
            </a:r>
            <a:r>
              <a:rPr lang="cs-CZ" b="1" dirty="0" smtClean="0">
                <a:solidFill>
                  <a:srgbClr val="FFC000"/>
                </a:solidFill>
              </a:rPr>
              <a:t>.  Kdo je na obrázku? 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393" y="1255364"/>
            <a:ext cx="6276169" cy="4707126"/>
          </a:xfrm>
          <a:prstGeom prst="flowChartDocumen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365028" y="5962490"/>
            <a:ext cx="3452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C000"/>
                </a:solidFill>
              </a:rPr>
              <a:t>s</a:t>
            </a:r>
            <a:r>
              <a:rPr lang="cs-CZ" sz="3200" b="1" dirty="0" smtClean="0">
                <a:solidFill>
                  <a:srgbClr val="FFC000"/>
                </a:solidFill>
              </a:rPr>
              <a:t>ýkora modřinka</a:t>
            </a:r>
            <a:endParaRPr lang="cs-CZ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0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56652" y="442618"/>
            <a:ext cx="9266697" cy="13706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C000"/>
                </a:solidFill>
              </a:rPr>
              <a:t>8.  Který ptačí druh vytváří největší stromová hnízda? 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001688"/>
            <a:ext cx="4163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C000"/>
                </a:solidFill>
              </a:rPr>
              <a:t>a</a:t>
            </a:r>
            <a:r>
              <a:rPr lang="cs-CZ" sz="3200" b="1" dirty="0" smtClean="0">
                <a:solidFill>
                  <a:srgbClr val="FFC000"/>
                </a:solidFill>
              </a:rPr>
              <a:t>) snovač pospolitý</a:t>
            </a:r>
            <a:endParaRPr lang="cs-CZ" sz="32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967" y="1765096"/>
            <a:ext cx="5888704" cy="3621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snovač pospolitý - hnízdo (Philetairus socius) / Foit fo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986" y="1189953"/>
            <a:ext cx="2818700" cy="211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249" y="5355008"/>
            <a:ext cx="11064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>Snovač pospolitý žije pouze na jihu Afriky. Jeho hnízdní kolonie mohou být až 4 m vysoké a 8 m dlouhé. Jsou vytvořena z bláta a trávy a může v nich být až 300 samostatných hnízd.</a:t>
            </a:r>
            <a:endParaRPr lang="cs-CZ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5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4421" y="574843"/>
            <a:ext cx="10662834" cy="9057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rgbClr val="FFC000"/>
                </a:solidFill>
              </a:rPr>
              <a:t>9</a:t>
            </a:r>
            <a:r>
              <a:rPr lang="cs-CZ" b="1" dirty="0" smtClean="0">
                <a:solidFill>
                  <a:srgbClr val="FFC000"/>
                </a:solidFill>
              </a:rPr>
              <a:t>.  Přiřaď k siluetám v letu jména ptačího druhu.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759" y="1937516"/>
            <a:ext cx="3480068" cy="3507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t="20791" r="6911" b="21130"/>
          <a:stretch/>
        </p:blipFill>
        <p:spPr>
          <a:xfrm>
            <a:off x="1154354" y="2407427"/>
            <a:ext cx="4456034" cy="3037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421" y="4860319"/>
            <a:ext cx="61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</a:rPr>
              <a:t>1.</a:t>
            </a:r>
            <a:endParaRPr lang="cs-CZ" sz="32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1309" y="4860319"/>
            <a:ext cx="61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C000"/>
                </a:solidFill>
              </a:rPr>
              <a:t>2</a:t>
            </a:r>
            <a:r>
              <a:rPr lang="cs-CZ" sz="3200" b="1" dirty="0" smtClean="0">
                <a:solidFill>
                  <a:srgbClr val="FFC000"/>
                </a:solidFill>
              </a:rPr>
              <a:t>.</a:t>
            </a:r>
            <a:endParaRPr lang="cs-CZ" sz="32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6943" y="3368139"/>
            <a:ext cx="2270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b) volavka 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08049" y="4567931"/>
            <a:ext cx="1198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FFC000"/>
                </a:solidFill>
              </a:rPr>
              <a:t>a) čáp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71301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28992" y="551106"/>
            <a:ext cx="6724974" cy="9057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C000"/>
                </a:solidFill>
              </a:rPr>
              <a:t>10.  Kdo je na obrázku? 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897" y="1689317"/>
            <a:ext cx="5545164" cy="4158874"/>
          </a:xfrm>
          <a:prstGeom prst="trapezoid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511128" y="5848191"/>
            <a:ext cx="1160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</a:rPr>
              <a:t>tukan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2595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1730" y="512849"/>
            <a:ext cx="10662834" cy="16414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C000"/>
                </a:solidFill>
              </a:rPr>
              <a:t>11.  Který ptačí </a:t>
            </a:r>
            <a:r>
              <a:rPr lang="cs-CZ" b="1" u="sng" dirty="0" smtClean="0">
                <a:solidFill>
                  <a:srgbClr val="FFC000"/>
                </a:solidFill>
              </a:rPr>
              <a:t>pěvec</a:t>
            </a:r>
            <a:r>
              <a:rPr lang="cs-CZ" b="1" dirty="0" smtClean="0">
                <a:solidFill>
                  <a:srgbClr val="FFC000"/>
                </a:solidFill>
              </a:rPr>
              <a:t> se velmi dobře potápí a plave?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172" y="5842337"/>
            <a:ext cx="102194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Kdo chce vidět skorce v přírodě a něco se o něm dozvědět, pusťte si toto video:</a:t>
            </a: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www.youtube.com/watch?v=m2XOesNRRyI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Rectangle 3"/>
          <p:cNvSpPr/>
          <p:nvPr/>
        </p:nvSpPr>
        <p:spPr>
          <a:xfrm>
            <a:off x="1094111" y="3151486"/>
            <a:ext cx="2759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</a:rPr>
              <a:t>b) skorec vodní</a:t>
            </a:r>
            <a:endParaRPr lang="cs-CZ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04" y="2046945"/>
            <a:ext cx="5349822" cy="3566548"/>
          </a:xfrm>
          <a:prstGeom prst="trapezoid">
            <a:avLst>
              <a:gd name="adj" fmla="val 17407"/>
            </a:avLst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1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21982" y="163648"/>
            <a:ext cx="6724974" cy="9057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C000"/>
                </a:solidFill>
              </a:rPr>
              <a:t>12.  Kdo je na obrázku? 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 t="12882" r="11431" b="4407"/>
          <a:stretch/>
        </p:blipFill>
        <p:spPr>
          <a:xfrm>
            <a:off x="7080110" y="1069384"/>
            <a:ext cx="4191063" cy="5401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30706" y="1488251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u="sng" dirty="0">
                <a:solidFill>
                  <a:srgbClr val="FFC000"/>
                </a:solidFill>
              </a:rPr>
              <a:t>k</a:t>
            </a:r>
            <a:r>
              <a:rPr lang="cs-CZ" sz="3200" b="1" u="sng" dirty="0" smtClean="0">
                <a:solidFill>
                  <a:srgbClr val="FFC000"/>
                </a:solidFill>
              </a:rPr>
              <a:t>asuár přílbový</a:t>
            </a:r>
            <a:endParaRPr lang="cs-CZ" sz="3200" u="sng" dirty="0"/>
          </a:p>
        </p:txBody>
      </p:sp>
      <p:sp>
        <p:nvSpPr>
          <p:cNvPr id="5" name="Rectangle 4"/>
          <p:cNvSpPr/>
          <p:nvPr/>
        </p:nvSpPr>
        <p:spPr>
          <a:xfrm>
            <a:off x="295650" y="2290416"/>
            <a:ext cx="64306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rgbClr val="FFC000"/>
                </a:solidFill>
              </a:rPr>
              <a:t> žije v tropických lesích Austrálie a Nové Guinei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rgbClr val="FFC000"/>
                </a:solidFill>
              </a:rPr>
              <a:t> </a:t>
            </a:r>
            <a:r>
              <a:rPr lang="cs-CZ" sz="3200" b="1" dirty="0" smtClean="0">
                <a:solidFill>
                  <a:srgbClr val="FFC000"/>
                </a:solidFill>
              </a:rPr>
              <a:t>živí se plody rostlin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rgbClr val="FFC000"/>
                </a:solidFill>
              </a:rPr>
              <a:t> </a:t>
            </a:r>
            <a:r>
              <a:rPr lang="cs-CZ" sz="3200" b="1" dirty="0" smtClean="0">
                <a:solidFill>
                  <a:srgbClr val="FFC000"/>
                </a:solidFill>
              </a:rPr>
              <a:t>má zakrnělá křídla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rgbClr val="FFC000"/>
                </a:solidFill>
              </a:rPr>
              <a:t> </a:t>
            </a:r>
            <a:r>
              <a:rPr lang="cs-CZ" sz="3200" b="1" dirty="0" smtClean="0">
                <a:solidFill>
                  <a:srgbClr val="FFC000"/>
                </a:solidFill>
              </a:rPr>
              <a:t>při obraně používá silné nohy s ostrými drápy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rgbClr val="FFC000"/>
                </a:solidFill>
              </a:rPr>
              <a:t> </a:t>
            </a:r>
            <a:r>
              <a:rPr lang="cs-CZ" sz="3200" b="1" dirty="0" smtClean="0">
                <a:solidFill>
                  <a:srgbClr val="FFC000"/>
                </a:solidFill>
              </a:rPr>
              <a:t>samec sedí na vejcích a stará se o vylíhlá mláďata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7166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C000"/>
                </a:solidFill>
              </a:rPr>
              <a:t>1.  Do kterého ptačího druhu řadíme nejmenší ptáky na světě?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6506" y="2790469"/>
            <a:ext cx="996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a) sýkorky		b) kolibříci		c) kachny</a:t>
            </a:r>
            <a:endParaRPr lang="cs-CZ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3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4433" y="380624"/>
            <a:ext cx="10786820" cy="14636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C000"/>
                </a:solidFill>
              </a:rPr>
              <a:t>13.  Který dravý pták dokáže pomocí mávání křídel „viset ve vzduchu“? 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5122" name="Picture 2" descr="Poštolka obecná | Naturfoto.cz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4" r="5945"/>
          <a:stretch/>
        </p:blipFill>
        <p:spPr bwMode="auto">
          <a:xfrm>
            <a:off x="4347273" y="1844298"/>
            <a:ext cx="3301140" cy="3248026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8584" y="5138349"/>
            <a:ext cx="2973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FFC000"/>
                </a:solidFill>
              </a:rPr>
              <a:t>p</a:t>
            </a:r>
            <a:r>
              <a:rPr lang="cs-CZ" sz="3200" b="1" dirty="0" smtClean="0">
                <a:solidFill>
                  <a:srgbClr val="FFC000"/>
                </a:solidFill>
              </a:rPr>
              <a:t>oštolka obecná</a:t>
            </a:r>
            <a:endParaRPr lang="cs-CZ" sz="3200" dirty="0"/>
          </a:p>
        </p:txBody>
      </p:sp>
      <p:sp>
        <p:nvSpPr>
          <p:cNvPr id="3" name="Rectangle 2"/>
          <p:cNvSpPr/>
          <p:nvPr/>
        </p:nvSpPr>
        <p:spPr>
          <a:xfrm>
            <a:off x="179723" y="6371332"/>
            <a:ext cx="4858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www.youtube.com/watch?v=ZXy0zyIOao4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179723" y="6039534"/>
            <a:ext cx="8637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Kdo </a:t>
            </a:r>
            <a:r>
              <a:rPr lang="cs-CZ" b="1" dirty="0" smtClean="0">
                <a:solidFill>
                  <a:srgbClr val="FFC000"/>
                </a:solidFill>
              </a:rPr>
              <a:t>neviděl, jak poštolka dokáže „viset ve vzduchu“, </a:t>
            </a:r>
            <a:r>
              <a:rPr lang="cs-CZ" b="1" dirty="0">
                <a:solidFill>
                  <a:srgbClr val="FFC000"/>
                </a:solidFill>
              </a:rPr>
              <a:t>pusťte si toto video:</a:t>
            </a:r>
          </a:p>
        </p:txBody>
      </p:sp>
    </p:spTree>
    <p:extLst>
      <p:ext uri="{BB962C8B-B14F-4D97-AF65-F5344CB8AC3E}">
        <p14:creationId xmlns:p14="http://schemas.microsoft.com/office/powerpoint/2010/main" val="16371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28992" y="318631"/>
            <a:ext cx="6724974" cy="9057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C000"/>
                </a:solidFill>
              </a:rPr>
              <a:t>14.  Kdo je na obrázku? 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3" name="Picture 2" descr="Potápka roháč ( Podiceps cristatus ) | Jiří Liščák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1"/>
          <a:stretch/>
        </p:blipFill>
        <p:spPr bwMode="auto">
          <a:xfrm>
            <a:off x="3507606" y="1529998"/>
            <a:ext cx="5167745" cy="4118543"/>
          </a:xfrm>
          <a:prstGeom prst="trapezoid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77464" y="5817194"/>
            <a:ext cx="2628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FFC000"/>
                </a:solidFill>
              </a:rPr>
              <a:t>p</a:t>
            </a:r>
            <a:r>
              <a:rPr lang="cs-CZ" sz="3200" b="1" dirty="0" smtClean="0">
                <a:solidFill>
                  <a:srgbClr val="FFC000"/>
                </a:solidFill>
              </a:rPr>
              <a:t>otápka roháč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39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2</a:t>
            </a:r>
            <a:r>
              <a:rPr lang="cs-CZ" b="1" dirty="0" smtClean="0">
                <a:solidFill>
                  <a:srgbClr val="FFC000"/>
                </a:solidFill>
              </a:rPr>
              <a:t>.  Kdo je na obrázku? 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18666" r="4984" b="12000"/>
          <a:stretch/>
        </p:blipFill>
        <p:spPr>
          <a:xfrm>
            <a:off x="1038476" y="2285613"/>
            <a:ext cx="4332849" cy="25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Kos černý | Naturfoto.cz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4" t="8195" r="6094"/>
          <a:stretch/>
        </p:blipFill>
        <p:spPr bwMode="auto">
          <a:xfrm>
            <a:off x="7373318" y="1690688"/>
            <a:ext cx="3429000" cy="3585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3</a:t>
            </a:r>
            <a:r>
              <a:rPr lang="cs-CZ" b="1" dirty="0" smtClean="0">
                <a:solidFill>
                  <a:srgbClr val="FFC000"/>
                </a:solidFill>
              </a:rPr>
              <a:t>.  Jakou rychlost dokáže vyvinout sokol stěhovavý při střemhlavém letu? 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761" y="1690688"/>
            <a:ext cx="3282475" cy="4920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72540" y="3033416"/>
            <a:ext cx="6842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cs-CZ" sz="3600" b="1" dirty="0" smtClean="0">
                <a:solidFill>
                  <a:srgbClr val="FFC000"/>
                </a:solidFill>
              </a:rPr>
              <a:t>150 km/h		b) 250 km/h</a:t>
            </a:r>
          </a:p>
          <a:p>
            <a:pPr marL="742950" indent="-742950">
              <a:buAutoNum type="alphaLcParenR"/>
            </a:pPr>
            <a:endParaRPr lang="cs-CZ" sz="3600" b="1" dirty="0">
              <a:solidFill>
                <a:srgbClr val="FFC000"/>
              </a:solidFill>
            </a:endParaRPr>
          </a:p>
          <a:p>
            <a:r>
              <a:rPr lang="cs-CZ" sz="3600" b="1" dirty="0" smtClean="0">
                <a:solidFill>
                  <a:srgbClr val="FFC000"/>
                </a:solidFill>
              </a:rPr>
              <a:t>		c) 350 km/h</a:t>
            </a:r>
            <a:endParaRPr lang="cs-CZ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7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FFC000"/>
                </a:solidFill>
              </a:rPr>
              <a:t>4.  Čím se živí marabu africký? 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2540" y="3033416"/>
            <a:ext cx="6842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cs-CZ" sz="3600" b="1" dirty="0" smtClean="0">
                <a:solidFill>
                  <a:srgbClr val="FFC000"/>
                </a:solidFill>
              </a:rPr>
              <a:t>mršinami		b) rybami</a:t>
            </a:r>
          </a:p>
          <a:p>
            <a:pPr marL="742950" indent="-742950">
              <a:buAutoNum type="alphaLcParenR"/>
            </a:pPr>
            <a:endParaRPr lang="cs-CZ" sz="3600" b="1" dirty="0">
              <a:solidFill>
                <a:srgbClr val="FFC000"/>
              </a:solidFill>
            </a:endParaRPr>
          </a:p>
          <a:p>
            <a:r>
              <a:rPr lang="cs-CZ" sz="3600" b="1" dirty="0" smtClean="0">
                <a:solidFill>
                  <a:srgbClr val="FFC000"/>
                </a:solidFill>
              </a:rPr>
              <a:t>		c) hady</a:t>
            </a:r>
            <a:endParaRPr lang="cs-CZ" sz="36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86" y="829338"/>
            <a:ext cx="3828545" cy="5719937"/>
          </a:xfrm>
          <a:prstGeom prst="trapezoid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324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6750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rgbClr val="FFC000"/>
                </a:solidFill>
              </a:rPr>
              <a:t>5</a:t>
            </a:r>
            <a:r>
              <a:rPr lang="cs-CZ" b="1" dirty="0" smtClean="0">
                <a:solidFill>
                  <a:srgbClr val="FFC000"/>
                </a:solidFill>
              </a:rPr>
              <a:t>.  Který pták má největší rozpětí křídel? 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458" y="2327831"/>
            <a:ext cx="11654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cs-CZ" sz="3600" b="1" dirty="0" smtClean="0">
                <a:solidFill>
                  <a:srgbClr val="FFC000"/>
                </a:solidFill>
              </a:rPr>
              <a:t>kondor andský					b) albatros stěhovavý</a:t>
            </a:r>
          </a:p>
          <a:p>
            <a:endParaRPr lang="cs-CZ" sz="3600" b="1" dirty="0">
              <a:solidFill>
                <a:srgbClr val="FFC000"/>
              </a:solidFill>
            </a:endParaRPr>
          </a:p>
          <a:p>
            <a:r>
              <a:rPr lang="cs-CZ" sz="3600" b="1" dirty="0" smtClean="0">
                <a:solidFill>
                  <a:srgbClr val="FFC000"/>
                </a:solidFill>
              </a:rPr>
              <a:t>			            c) orel bělohlavý</a:t>
            </a:r>
            <a:endParaRPr lang="cs-CZ" sz="3600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Kondor andský: mršiny jako lahůdka - zivocich.co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0" y="2984337"/>
            <a:ext cx="3507530" cy="1897629"/>
          </a:xfrm>
          <a:prstGeom prst="flowChartTerminator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ymbol Ameriky: Orel bělohlavý - zivocich.co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031" y="4082157"/>
            <a:ext cx="3208151" cy="2406113"/>
          </a:xfrm>
          <a:prstGeom prst="parallelogram">
            <a:avLst>
              <a:gd name="adj" fmla="val 22881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9" r="27461"/>
          <a:stretch/>
        </p:blipFill>
        <p:spPr>
          <a:xfrm>
            <a:off x="8521071" y="2984337"/>
            <a:ext cx="3134843" cy="2394972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009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675091"/>
            <a:ext cx="10515600" cy="7662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C000"/>
                </a:solidFill>
              </a:rPr>
              <a:t>6. Sovy dokáží otočit hlavou až o 270°.  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499" y="5610386"/>
            <a:ext cx="5151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</a:rPr>
              <a:t>ANO		X              NE</a:t>
            </a:r>
            <a:endParaRPr lang="cs-CZ" sz="32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t="14463" r="12084" b="5536"/>
          <a:stretch/>
        </p:blipFill>
        <p:spPr>
          <a:xfrm>
            <a:off x="3554760" y="1542081"/>
            <a:ext cx="5082480" cy="3642101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937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28992" y="551106"/>
            <a:ext cx="6724974" cy="9057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rgbClr val="FFC000"/>
                </a:solidFill>
              </a:rPr>
              <a:t>7</a:t>
            </a:r>
            <a:r>
              <a:rPr lang="cs-CZ" b="1" dirty="0" smtClean="0">
                <a:solidFill>
                  <a:srgbClr val="FFC000"/>
                </a:solidFill>
              </a:rPr>
              <a:t>.  Kdo je na obrázku? 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394" y="1673818"/>
            <a:ext cx="6276169" cy="4707126"/>
          </a:xfrm>
          <a:prstGeom prst="flowChartDocumen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739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572</Words>
  <Application>Microsoft Office PowerPoint</Application>
  <PresentationFormat>Widescreen</PresentationFormat>
  <Paragraphs>84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OPEŘENÝ KVÍZ </vt:lpstr>
      <vt:lpstr>Milí sedmáci, dobrali jsme téma Plazi a čeká nás další velká skupina živočichů – Ptáci. Připravila jsem pro vás krátký nepovinný kvíz, kde si můžete otestovat své znalosti o těchto zvířatech.  Odpovědi si můžete zaznamenat dozadu do sešitu či jen někam na papír. Odpovědi si nehledejte, zkuste, co znáte nebo co vymyslíte sami   Součástí prezentace jsou i správné odpovědi   Odpovědi mi nezasílejte! Kdo bude chtít, může mi napsat, jak byl úspěšný nebo co ho zaujalo ;-)   Přeji hodně štěstí </vt:lpstr>
      <vt:lpstr>1.  Do kterého ptačího druhu řadíme nejmenší ptáky na světě?</vt:lpstr>
      <vt:lpstr>2.  Kdo je na obrázku? </vt:lpstr>
      <vt:lpstr>3.  Jakou rychlost dokáže vyvinout sokol stěhovavý při střemhlavém letu?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PTÁCI</dc:title>
  <dc:creator>Jan Dümont</dc:creator>
  <cp:lastModifiedBy>Jan Dümont</cp:lastModifiedBy>
  <cp:revision>59</cp:revision>
  <dcterms:created xsi:type="dcterms:W3CDTF">2020-04-04T16:06:03Z</dcterms:created>
  <dcterms:modified xsi:type="dcterms:W3CDTF">2020-04-05T18:03:25Z</dcterms:modified>
</cp:coreProperties>
</file>