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5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677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0560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61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4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63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67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317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68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78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32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B98B-3CEF-4236-B986-1C73FA3EE91C}" type="datetimeFigureOut">
              <a:rPr lang="cs-CZ" smtClean="0"/>
              <a:t>5. 4. 2020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39310-7224-46AE-A1FE-592E09E959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63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www.google.com/url?sa=i&amp;url=http%3A%2F%2Fakvapedie.cz%2Ftucnak-brylovy_spheniscus-demersus%2F&amp;psig=AOvVaw1Z7aoDYD81WpwMD6xhBsW_&amp;ust=1586196639854000&amp;source=images&amp;cd=vfe&amp;ved=0CAIQjRxqFwoTCNCEmpjx0egCFQAAAAAdAAAAABAD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g"/><Relationship Id="rId5" Type="http://schemas.openxmlformats.org/officeDocument/2006/relationships/image" Target="../media/image3.jp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acesky.cz/video/rajky-neuveritelne-ptaci-namluvy" TargetMode="External"/><Relationship Id="rId2" Type="http://schemas.openxmlformats.org/officeDocument/2006/relationships/hyperlink" Target="https://www.youtube.com/watch?v=wVPZoSf4bKU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vifauna.cz/10-nejpozoruhodnejsich-tanecniku-ptaci-ris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86514" y="2805520"/>
            <a:ext cx="1673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PTÁCI</a:t>
            </a:r>
            <a:endParaRPr lang="cs-CZ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69" t="-305" r="29119" b="305"/>
          <a:stretch/>
        </p:blipFill>
        <p:spPr>
          <a:xfrm>
            <a:off x="64506" y="108488"/>
            <a:ext cx="2736321" cy="3332136"/>
          </a:xfrm>
          <a:prstGeom prst="bracketPair">
            <a:avLst>
              <a:gd name="adj" fmla="val 33057"/>
            </a:avLst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Tučňák brýlový (Spheniscus demersus) &lt;&lt; Články &lt;&lt; Velká ...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7" t="5333" r="10960" b="6079"/>
          <a:stretch/>
        </p:blipFill>
        <p:spPr bwMode="auto">
          <a:xfrm>
            <a:off x="185977" y="3037669"/>
            <a:ext cx="2479730" cy="3797083"/>
          </a:xfrm>
          <a:prstGeom prst="trapezoid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046" y="170482"/>
            <a:ext cx="3613204" cy="2030277"/>
          </a:xfrm>
          <a:prstGeom prst="teardrop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8" t="4344" r="39936" b="15684"/>
          <a:stretch/>
        </p:blipFill>
        <p:spPr>
          <a:xfrm>
            <a:off x="8684882" y="1884089"/>
            <a:ext cx="3159531" cy="311306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704" y="108487"/>
            <a:ext cx="2572719" cy="2572719"/>
          </a:xfrm>
          <a:prstGeom prst="flowChartManualOperation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650" y="125277"/>
            <a:ext cx="3664169" cy="2748127"/>
          </a:xfrm>
          <a:prstGeom prst="plaqu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0077" y="2790988"/>
            <a:ext cx="4049659" cy="24555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6090" y="3496726"/>
            <a:ext cx="2240849" cy="336127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382" y="4046081"/>
            <a:ext cx="3615320" cy="2697585"/>
          </a:xfrm>
          <a:prstGeom prst="flowChartAlternateProcess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3407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1959" y="216975"/>
            <a:ext cx="1168572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skupina živočichů, která osídlila všechna prostředí, kromě mořských hlubin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potomci jedné skupiny dinosaurů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předchůdce: Archaeopteryx [archeopteryx]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naky společné s plazy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suchá rohovitá kůže (šupiny na nohou)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snášení vajec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znaky společné se savci: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udržování tělesné teploty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péče o mláďata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znaky typické pro ptáky: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křídla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(přeměněné přední končetiny)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peří, zobák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" t="19209" r="4455" b="8023"/>
          <a:stretch/>
        </p:blipFill>
        <p:spPr>
          <a:xfrm>
            <a:off x="6989735" y="3169549"/>
            <a:ext cx="4928462" cy="2479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12010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461" y="909802"/>
            <a:ext cx="102598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hlava – trup – ocas – křídla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zvláštní způsob pohybu =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létání</a:t>
            </a:r>
            <a:endParaRPr lang="cs-CZ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některé druhy tuto schopnost ztratily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povrch těla je tvořen kůží, ze které vyrůstá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peří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vzniklo přeměnou plazích šupin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dva druhy: 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obrysové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kryje tělo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slouží k létání (letky – křídla, rýdovací pera - ocas)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prachové</a:t>
            </a:r>
            <a:endParaRPr lang="cs-CZ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jemné, slouží jako tepelná izolace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6461" y="232473"/>
            <a:ext cx="59048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STAVBA TĚLA</a:t>
            </a:r>
            <a:endParaRPr lang="cs-CZ" sz="36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32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68" y="320866"/>
            <a:ext cx="102598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kostra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čelisti se přeměnily na zobák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duté kosti (lehké kvůli létání)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trávicí soustava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trubicovitá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zobák – jazyk – vole – dvoudílny žaludek - kloaka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dýchací soustava</a:t>
            </a:r>
            <a:endParaRPr lang="cs-CZ" sz="32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plíce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hlasové ústrojí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uzavřená cévní soustava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teplokrevní živočichové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schopnost udržet tělesnou teplotu </a:t>
            </a:r>
          </a:p>
        </p:txBody>
      </p:sp>
    </p:spTree>
    <p:extLst>
      <p:ext uri="{BB962C8B-B14F-4D97-AF65-F5344CB8AC3E}">
        <p14:creationId xmlns:p14="http://schemas.microsoft.com/office/powerpoint/2010/main" val="2074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68" y="320866"/>
            <a:ext cx="1025987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vylučovací soustava </a:t>
            </a:r>
            <a:endParaRPr lang="cs-CZ" sz="32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ledviny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smyslové orgány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zrak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nejvyvinutější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sluch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rozmnožování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samci se liší od samic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vnitřní oplození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tok = zvláštní chování během rozmnožování (hlasové a pohybové projevy)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vejcorodí</a:t>
            </a:r>
          </a:p>
        </p:txBody>
      </p:sp>
      <p:sp>
        <p:nvSpPr>
          <p:cNvPr id="3" name="Rectangle 2"/>
          <p:cNvSpPr/>
          <p:nvPr/>
        </p:nvSpPr>
        <p:spPr>
          <a:xfrm>
            <a:off x="4822520" y="362763"/>
            <a:ext cx="67590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2"/>
              </a:rPr>
              <a:t>https://www.youtube.com/watch?v=wVPZoSf4bKU</a:t>
            </a:r>
            <a:r>
              <a:rPr lang="cs-CZ" dirty="0" smtClean="0"/>
              <a:t>  tok tetřeva hlušce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4822520" y="891676"/>
            <a:ext cx="59586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hlinkClick r:id="rId3"/>
              </a:rPr>
              <a:t>https://videacesky.cz/video/rajky-neuveritelne-ptaci-namluvy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6" name="Rectangle 5"/>
          <p:cNvSpPr/>
          <p:nvPr/>
        </p:nvSpPr>
        <p:spPr>
          <a:xfrm>
            <a:off x="4822520" y="1336529"/>
            <a:ext cx="70929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https://avifauna.cz/10-nejpozoruhodnejsich-tanecniku-ptaci-rise/</a:t>
            </a:r>
            <a:endParaRPr lang="cs-CZ" dirty="0" smtClean="0"/>
          </a:p>
          <a:p>
            <a:r>
              <a:rPr lang="cs-CZ" dirty="0" smtClean="0"/>
              <a:t>Tady je stránka, kde jsou krátká videa o ptačích námluvách, mrkněte na to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071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468" y="320866"/>
            <a:ext cx="1025987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ptáky rozdělujeme podle toho, jak pečují o mláďata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b="1" dirty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krmiví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bezmocná, neopeřená mláďata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zcela závislá na rodičích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2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nekrmiví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 mláďata jsou po vylíhnutí samostatná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opeřená</a:t>
            </a:r>
          </a:p>
          <a:p>
            <a:pPr marL="1371600" lvl="2" indent="-457200">
              <a:buFont typeface="Courier New" panose="02070309020205020404" pitchFamily="49" charset="0"/>
              <a:buChar char="o"/>
            </a:pPr>
            <a:r>
              <a:rPr lang="cs-CZ" sz="32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rodiče je pouze vodí a chrání</a:t>
            </a: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cs-CZ" sz="32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3200" b="1" dirty="0" smtClean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cs-CZ" sz="32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159" y="932302"/>
            <a:ext cx="4010693" cy="300802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1555" y="4551758"/>
            <a:ext cx="6481353" cy="1889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68" y="4330543"/>
            <a:ext cx="2850515" cy="25274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04254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300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Dümont</dc:creator>
  <cp:lastModifiedBy>Jan Dümont</cp:lastModifiedBy>
  <cp:revision>24</cp:revision>
  <dcterms:created xsi:type="dcterms:W3CDTF">2020-04-05T18:04:35Z</dcterms:created>
  <dcterms:modified xsi:type="dcterms:W3CDTF">2020-04-05T19:54:16Z</dcterms:modified>
</cp:coreProperties>
</file>