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13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16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0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6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79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76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3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89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41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85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84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33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3591-A810-444C-A4D3-7A5E9ED89573}" type="datetimeFigureOut">
              <a:rPr lang="cs-CZ" smtClean="0"/>
              <a:t>10. 4. 2020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0FE6-E6E9-4128-9B8D-E82BDAA13B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0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stYSUscBc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url=http%3A%2F%2Fhadesovopodsveti.blog.cz%2F1002%2Fkur-domaci&amp;psig=AOvVaw0R6vtXXtI_RjRvtK5TA6km&amp;ust=1586611301681000&amp;source=images&amp;cd=vfe&amp;ved=0CAIQjRxqFwoTCJi09_X53eg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hyperlink" Target="https://www.google.com/url?sa=i&amp;url=http%3A%2F%2Fwww.zivocich.com%2Fclanky%2Fseznamte-se-s-zivocichem%2Fd%3Alabut-velka-kralovsky-ptak&amp;psig=AOvVaw0NTM6nt-Q7vMBEhsL1AfT9&amp;ust=1586612310015000&amp;source=images&amp;cd=vfe&amp;ved=0CAIQjRxqFwoTCLjF89793egCFQAAAAAdAAAAABAD" TargetMode="External"/><Relationship Id="rId7" Type="http://schemas.openxmlformats.org/officeDocument/2006/relationships/image" Target="../media/image3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%3A%2F%2Fpoutnik2.sweb.cz%2Ffoto%2Fprirodou%2Fc17%2Fpc17-volavka-popelava.html&amp;psig=AOvVaw1Jl0aJCDlTcuLdSoI-VtlH&amp;ust=1586601206150000&amp;source=images&amp;cd=vfe&amp;ved=0CAIQjRxqFwoTCOC3tKfU3egCFQAAAAAdAAAAABAJ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%3A%2F%2Fpoutnik2.sweb.cz%2Ffoto%2Fprirodou%2Fc17%2Fpc17-volavka-popelava.html&amp;psig=AOvVaw1Jl0aJCDlTcuLdSoI-VtlH&amp;ust=1586601206150000&amp;source=images&amp;cd=vfe&amp;ved=0CAIQjRxqFwoTCOC3tKfU3egCFQAAAAAdAAAAABAJ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hyperlink" Target="https://www.google.com/url?sa=i&amp;url=http%3A%2F%2Fwww.churchinthecanyon.org%2Fjob-39-13%2F&amp;psig=AOvVaw3OAoy0pvh2RlzafIjS1-hx&amp;ust=1586603972552000&amp;source=images&amp;cd=vfe&amp;ved=0CAIQjRxqFwoTCMiS2dXe3egCFQAAAAAdAAAAABAJ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url=http%3A%2F%2Fksz.agrobiologie.cz%2Fplemenadrubezeakraliku%2Fnapa.html&amp;psig=AOvVaw1hb6uVJUE4y3IozxoOXDWb&amp;ust=1586604050893000&amp;source=images&amp;cd=vfe&amp;ved=0CAIQjRxqFwoTCIiLt_be3egCFQAAAAAdAAAAAB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capi.ukazka.eu%2Fcapi-migrace%2Fcapi-migrace&amp;psig=AOvVaw2Jxfc-ficGUu60jak_bB7n&amp;ust=1586604814024000&amp;source=images&amp;cd=vfe&amp;ved=0CAIQjRxqFwoTCKCeyeTh3egCFQAAAAAdAAAAABAJ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forusrakos.blog.cz%2F1102%2Funikatni-fauna-noveho-zelandu&amp;psig=AOvVaw0_T0Zo4f51e_vT_8waa02I&amp;ust=1586606614413000&amp;source=images&amp;cd=vfe&amp;ved=0CAIQjRxqFwoTCNi0tbro3egCFQAAAAAdAAAAABAQ" TargetMode="External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68" y="526942"/>
            <a:ext cx="1167022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 začátek opět malý kvíz </a:t>
            </a:r>
            <a:r>
              <a:rPr lang="cs-CZ" sz="40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  </a:t>
            </a:r>
          </a:p>
          <a:p>
            <a:endParaRPr lang="cs-CZ" sz="4000" b="1" u="sng" dirty="0">
              <a:solidFill>
                <a:schemeClr val="accent4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na další stránce máte 10 fotek a deset názvů ptáků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přiřaď názvy k obrázkům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následující stránka obsahuje řešení</a:t>
            </a:r>
          </a:p>
          <a:p>
            <a:endParaRPr lang="cs-CZ" sz="4000" dirty="0" smtClean="0">
              <a:solidFill>
                <a:schemeClr val="accent4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pro spuštění prezentace zmáčkněte klávesu F5 nebo klikněte na tlačítko „prezentace“ na horní liště a vyberte „od začátku“.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l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istujte v prezentaci pomocí šipek                    na klávesnici nebo zmáčknutím mezerníku</a:t>
            </a:r>
          </a:p>
        </p:txBody>
      </p:sp>
      <p:sp>
        <p:nvSpPr>
          <p:cNvPr id="3" name="Left Arrow 2"/>
          <p:cNvSpPr/>
          <p:nvPr/>
        </p:nvSpPr>
        <p:spPr>
          <a:xfrm>
            <a:off x="7113721" y="5455403"/>
            <a:ext cx="526943" cy="294468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Left Arrow 3"/>
          <p:cNvSpPr/>
          <p:nvPr/>
        </p:nvSpPr>
        <p:spPr>
          <a:xfrm rot="10800000">
            <a:off x="7917050" y="5448082"/>
            <a:ext cx="526943" cy="294468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8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54" y="185979"/>
            <a:ext cx="378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1) TUČŇÁCI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86" y="1187457"/>
            <a:ext cx="9779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dokonale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přizpůsobeni životu ve vodě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křídla mají tvar ploutví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torpédovitý tvar těla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dolní končetiny posunuty dozadu na konec těla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mají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plovací blány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slouží jako kormidlo při plavání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silná vrstva podkožního tuku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zástupci: 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tučňák císařský</a:t>
            </a:r>
          </a:p>
          <a:p>
            <a:pPr marL="3200400" lvl="6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největší druh (až 122 cm)</a:t>
            </a:r>
          </a:p>
          <a:p>
            <a:pPr marL="3200400" lvl="6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Antarktida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-478" r="1"/>
          <a:stretch/>
        </p:blipFill>
        <p:spPr>
          <a:xfrm>
            <a:off x="8605660" y="1999280"/>
            <a:ext cx="3586339" cy="4776847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65050" y="6305505"/>
            <a:ext cx="7660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3"/>
              </a:rPr>
              <a:t>https://www.youtube.com/watch?v=MfstYSUscBc</a:t>
            </a:r>
            <a:r>
              <a:rPr lang="cs-CZ" dirty="0" smtClean="0"/>
              <a:t>   video o tučňácích císařských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6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54" y="185979"/>
            <a:ext cx="378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 HRABAVÍ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977" y="1016976"/>
            <a:ext cx="78731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špatní letci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hrabavé nohy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krátký zobák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všežraví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nekrmivá mláďata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samec a samice se mohou vzhledově lišit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zástupci: 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kur domácí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krocan divoký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bažant obecný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tetřev hlušec</a:t>
            </a:r>
          </a:p>
        </p:txBody>
      </p:sp>
      <p:pic>
        <p:nvPicPr>
          <p:cNvPr id="7170" name="Picture 2" descr="Kur Domácí | hadesovo podsvětí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84" y="0"/>
            <a:ext cx="2744047" cy="357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8590"/>
          <a:stretch/>
        </p:blipFill>
        <p:spPr>
          <a:xfrm>
            <a:off x="7718155" y="205898"/>
            <a:ext cx="3960893" cy="3338467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4084877" y="3916767"/>
            <a:ext cx="4005238" cy="2927062"/>
            <a:chOff x="4084877" y="3916767"/>
            <a:chExt cx="4005238" cy="29270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9" t="10324" r="2966" b="2599"/>
            <a:stretch/>
          </p:blipFill>
          <p:spPr>
            <a:xfrm>
              <a:off x="4084877" y="3916767"/>
              <a:ext cx="4005238" cy="2676672"/>
            </a:xfrm>
            <a:prstGeom prst="flowChartAlternateProcess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215539" y="6382164"/>
              <a:ext cx="3797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v</a:t>
              </a:r>
              <a:r>
                <a:rPr lang="cs-CZ" sz="2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levo samec, vpravo samice</a:t>
              </a:r>
              <a:endParaRPr lang="cs-CZ" sz="24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r="10611"/>
          <a:stretch/>
        </p:blipFill>
        <p:spPr>
          <a:xfrm>
            <a:off x="8012623" y="3378049"/>
            <a:ext cx="4010791" cy="3479951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8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54" y="185979"/>
            <a:ext cx="415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3) VRUBOZOBÍ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966" y="1016976"/>
            <a:ext cx="94539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dobře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přizpůsobeni životu na vodní hladině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zavalité tělo, dlouhý krk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nohy s plovacími blánami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pomocí vroubků v zobáku filtrují potravu z bahna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nekrmivá mláďata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zástupci: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kachna divoká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labuť velká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husa velká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lžičák pestrý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10313" y="0"/>
            <a:ext cx="3681901" cy="2431920"/>
            <a:chOff x="8410313" y="0"/>
            <a:chExt cx="3681901" cy="2431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313" y="0"/>
              <a:ext cx="3681901" cy="2247254"/>
            </a:xfrm>
            <a:prstGeom prst="flowChartAlternateProcess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8862677" y="2062588"/>
              <a:ext cx="2777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vlevo samec, vpravo samice</a:t>
              </a:r>
              <a:endParaRPr lang="cs-CZ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0242" name="Picture 2" descr="Labuť velká: královský pták - zivocich.c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12" y="3031757"/>
            <a:ext cx="2794084" cy="214467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-618" r="-89" b="-1"/>
          <a:stretch/>
        </p:blipFill>
        <p:spPr>
          <a:xfrm>
            <a:off x="8958021" y="2417736"/>
            <a:ext cx="3233980" cy="230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3451017" y="3078251"/>
            <a:ext cx="8684425" cy="3910467"/>
            <a:chOff x="3451017" y="3078251"/>
            <a:chExt cx="8684425" cy="39104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62" r="12983" b="21141"/>
            <a:stretch/>
          </p:blipFill>
          <p:spPr>
            <a:xfrm>
              <a:off x="3451017" y="4973937"/>
              <a:ext cx="3946842" cy="2014781"/>
            </a:xfrm>
            <a:prstGeom prst="flowChartConnector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7" t="7232" b="3955"/>
            <a:stretch/>
          </p:blipFill>
          <p:spPr>
            <a:xfrm>
              <a:off x="6918516" y="3078251"/>
              <a:ext cx="2328628" cy="3242102"/>
            </a:xfrm>
            <a:prstGeom prst="flowChartConnector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1" t="5717" r="1288" b="11865"/>
            <a:stretch/>
          </p:blipFill>
          <p:spPr>
            <a:xfrm>
              <a:off x="8862677" y="4896048"/>
              <a:ext cx="3272765" cy="1942198"/>
            </a:xfrm>
            <a:prstGeom prst="flowChartConnector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6811889" y="6417509"/>
              <a:ext cx="27771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vlevo samec, vpravo samice</a:t>
              </a:r>
              <a:endParaRPr lang="cs-CZ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5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8675" y="2636355"/>
            <a:ext cx="193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ara ararauna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464" y="3303001"/>
            <a:ext cx="225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ukačka obecná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6305" y="2251701"/>
            <a:ext cx="193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estřáb lesní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363" y="4267008"/>
            <a:ext cx="193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onipas bílý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14" y="4154489"/>
            <a:ext cx="242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laštovka obecná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185" y="2909403"/>
            <a:ext cx="252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olavka popelavá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7816" y="3614172"/>
            <a:ext cx="281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apuchalk severní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1519" y="3555595"/>
            <a:ext cx="237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ěnkava obecná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9333" y="4150516"/>
            <a:ext cx="193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uštík obecný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2548" y="3058359"/>
            <a:ext cx="284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udek chocholatý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23389" y="92151"/>
            <a:ext cx="3027336" cy="2443315"/>
            <a:chOff x="-23389" y="92151"/>
            <a:chExt cx="3027336" cy="24433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"/>
            <a:stretch/>
          </p:blipFill>
          <p:spPr>
            <a:xfrm>
              <a:off x="-23389" y="92151"/>
              <a:ext cx="3027336" cy="2443315"/>
            </a:xfrm>
            <a:prstGeom prst="trapezoid">
              <a:avLst>
                <a:gd name="adj" fmla="val 37598"/>
              </a:avLst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689878" y="995938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1</a:t>
              </a:r>
              <a:endParaRPr lang="cs-CZ" sz="28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39878" y="123988"/>
            <a:ext cx="3890963" cy="2743200"/>
            <a:chOff x="2639878" y="123988"/>
            <a:chExt cx="389096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" t="11073" r="4972" b="2147"/>
            <a:stretch/>
          </p:blipFill>
          <p:spPr>
            <a:xfrm>
              <a:off x="2639878" y="123988"/>
              <a:ext cx="3890963" cy="2743200"/>
            </a:xfrm>
            <a:prstGeom prst="flowChartPreparation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5345347" y="1990091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2</a:t>
              </a:r>
              <a:endParaRPr lang="cs-CZ" sz="28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37857" y="47788"/>
            <a:ext cx="1938528" cy="2895600"/>
            <a:chOff x="6337857" y="47788"/>
            <a:chExt cx="1938528" cy="2895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857" y="47788"/>
              <a:ext cx="1938528" cy="2895600"/>
            </a:xfrm>
            <a:prstGeom prst="teardrop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7596110" y="1701582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3</a:t>
              </a:r>
              <a:endParaRPr lang="cs-CZ" sz="28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83400" y="0"/>
            <a:ext cx="4108600" cy="1875295"/>
            <a:chOff x="8083400" y="0"/>
            <a:chExt cx="4108600" cy="18752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2" t="26983" r="11073" b="16909"/>
            <a:stretch/>
          </p:blipFill>
          <p:spPr>
            <a:xfrm>
              <a:off x="8083400" y="0"/>
              <a:ext cx="4108600" cy="1875295"/>
            </a:xfrm>
            <a:prstGeom prst="flowChartTerminator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11376884" y="1120348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4</a:t>
              </a:r>
              <a:endParaRPr lang="cs-CZ" sz="28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021928" y="1828801"/>
            <a:ext cx="2021826" cy="2905030"/>
            <a:chOff x="10021928" y="1828801"/>
            <a:chExt cx="2021826" cy="2905030"/>
          </a:xfrm>
        </p:grpSpPr>
        <p:pic>
          <p:nvPicPr>
            <p:cNvPr id="1026" name="Picture 2" descr="Přírodou - Foto - volavka popelavá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6" t="-318" r="727" b="318"/>
            <a:stretch/>
          </p:blipFill>
          <p:spPr bwMode="auto">
            <a:xfrm>
              <a:off x="10021928" y="1828801"/>
              <a:ext cx="2021826" cy="2905030"/>
            </a:xfrm>
            <a:prstGeom prst="flowChartProcess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0328056" y="3988194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5</a:t>
              </a:r>
              <a:endParaRPr lang="cs-CZ" sz="28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137700" y="4650205"/>
            <a:ext cx="2045776" cy="2207795"/>
            <a:chOff x="10137700" y="4650205"/>
            <a:chExt cx="2045776" cy="22077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1" r="16668"/>
            <a:stretch/>
          </p:blipFill>
          <p:spPr>
            <a:xfrm>
              <a:off x="10137700" y="4650205"/>
              <a:ext cx="2045776" cy="2207795"/>
            </a:xfrm>
            <a:prstGeom prst="flowChartConnector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11373089" y="4983452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6</a:t>
              </a:r>
              <a:endParaRPr lang="cs-CZ" sz="28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193503" y="4255905"/>
            <a:ext cx="2294941" cy="2603716"/>
            <a:chOff x="8193503" y="4255905"/>
            <a:chExt cx="2294941" cy="26037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5" t="6821" r="-4" b="1708"/>
            <a:stretch/>
          </p:blipFill>
          <p:spPr>
            <a:xfrm>
              <a:off x="8193503" y="4255905"/>
              <a:ext cx="2294941" cy="2603716"/>
            </a:xfrm>
            <a:prstGeom prst="trapezoid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8515474" y="6194837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7</a:t>
              </a:r>
              <a:endParaRPr lang="cs-CZ" sz="28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23716" y="5038182"/>
            <a:ext cx="2820531" cy="1819818"/>
            <a:chOff x="5723716" y="5038182"/>
            <a:chExt cx="2820531" cy="18198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94" r="14892"/>
            <a:stretch/>
          </p:blipFill>
          <p:spPr>
            <a:xfrm>
              <a:off x="5723716" y="5038182"/>
              <a:ext cx="2820531" cy="1819818"/>
            </a:xfrm>
            <a:prstGeom prst="hexagon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6390029" y="5230311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8</a:t>
              </a:r>
              <a:endParaRPr lang="cs-CZ" sz="28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70296" y="4612181"/>
            <a:ext cx="2585345" cy="2207795"/>
            <a:chOff x="3370296" y="4612181"/>
            <a:chExt cx="2585345" cy="22077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3" t="-2259" r="19812" b="2486"/>
            <a:stretch/>
          </p:blipFill>
          <p:spPr>
            <a:xfrm>
              <a:off x="3370296" y="4612181"/>
              <a:ext cx="2585345" cy="2207795"/>
            </a:xfrm>
            <a:prstGeom prst="cloud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3602767" y="5390130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9</a:t>
              </a:r>
              <a:endParaRPr lang="cs-CZ" sz="28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4998203"/>
            <a:ext cx="3245154" cy="1859797"/>
            <a:chOff x="0" y="4998203"/>
            <a:chExt cx="3245154" cy="18597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" t="8706" r="2090" b="22265"/>
            <a:stretch/>
          </p:blipFill>
          <p:spPr>
            <a:xfrm>
              <a:off x="0" y="4998203"/>
              <a:ext cx="3245154" cy="1859797"/>
            </a:xfrm>
            <a:prstGeom prst="flowChartTerminator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1223407" y="5073877"/>
              <a:ext cx="586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10</a:t>
              </a:r>
              <a:endParaRPr lang="cs-CZ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00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3133" y="2758698"/>
            <a:ext cx="562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Správné odpovědi </a:t>
            </a:r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389" y="92151"/>
            <a:ext cx="3027336" cy="2443315"/>
            <a:chOff x="-23389" y="92151"/>
            <a:chExt cx="3027336" cy="2443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4"/>
            <a:stretch/>
          </p:blipFill>
          <p:spPr>
            <a:xfrm>
              <a:off x="-23389" y="92151"/>
              <a:ext cx="3027336" cy="2443315"/>
            </a:xfrm>
            <a:prstGeom prst="trapezoid">
              <a:avLst>
                <a:gd name="adj" fmla="val 37598"/>
              </a:avLst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689878" y="995938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1</a:t>
              </a:r>
              <a:endParaRPr lang="cs-CZ" sz="2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39878" y="123988"/>
            <a:ext cx="3890963" cy="2743200"/>
            <a:chOff x="2639878" y="123988"/>
            <a:chExt cx="3890963" cy="2743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" t="11073" r="4972" b="2147"/>
            <a:stretch/>
          </p:blipFill>
          <p:spPr>
            <a:xfrm>
              <a:off x="2639878" y="123988"/>
              <a:ext cx="3890963" cy="2743200"/>
            </a:xfrm>
            <a:prstGeom prst="flowChartPreparation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345347" y="1990091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2</a:t>
              </a:r>
              <a:endParaRPr lang="cs-CZ" sz="28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37857" y="47788"/>
            <a:ext cx="1938528" cy="2895600"/>
            <a:chOff x="6337857" y="47788"/>
            <a:chExt cx="1938528" cy="2895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857" y="47788"/>
              <a:ext cx="1938528" cy="2895600"/>
            </a:xfrm>
            <a:prstGeom prst="teardrop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596110" y="1701582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3</a:t>
              </a:r>
              <a:endParaRPr lang="cs-CZ" sz="28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83400" y="0"/>
            <a:ext cx="4108600" cy="1875295"/>
            <a:chOff x="8083400" y="0"/>
            <a:chExt cx="4108600" cy="18752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2" t="26983" r="11073" b="16909"/>
            <a:stretch/>
          </p:blipFill>
          <p:spPr>
            <a:xfrm>
              <a:off x="8083400" y="0"/>
              <a:ext cx="4108600" cy="1875295"/>
            </a:xfrm>
            <a:prstGeom prst="flowChartTerminator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1376884" y="1120348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4</a:t>
              </a:r>
              <a:endParaRPr lang="cs-CZ" sz="2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21928" y="1828801"/>
            <a:ext cx="2021826" cy="2905030"/>
            <a:chOff x="10021928" y="1828801"/>
            <a:chExt cx="2021826" cy="2905030"/>
          </a:xfrm>
        </p:grpSpPr>
        <p:pic>
          <p:nvPicPr>
            <p:cNvPr id="15" name="Picture 2" descr="Přírodou - Foto - volavka popelavá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6" t="-318" r="727" b="318"/>
            <a:stretch/>
          </p:blipFill>
          <p:spPr bwMode="auto">
            <a:xfrm>
              <a:off x="10021928" y="1828801"/>
              <a:ext cx="2021826" cy="2905030"/>
            </a:xfrm>
            <a:prstGeom prst="flowChartProcess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0328056" y="3988194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5</a:t>
              </a:r>
              <a:endParaRPr lang="cs-CZ" sz="28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37700" y="4650205"/>
            <a:ext cx="2045776" cy="2207795"/>
            <a:chOff x="10137700" y="4650205"/>
            <a:chExt cx="2045776" cy="22077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1" r="16668"/>
            <a:stretch/>
          </p:blipFill>
          <p:spPr>
            <a:xfrm>
              <a:off x="10137700" y="4650205"/>
              <a:ext cx="2045776" cy="2207795"/>
            </a:xfrm>
            <a:prstGeom prst="flowChartConnector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1373089" y="4983452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6</a:t>
              </a:r>
              <a:endParaRPr lang="cs-CZ" sz="28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93503" y="4255905"/>
            <a:ext cx="2294941" cy="2603716"/>
            <a:chOff x="8193503" y="4255905"/>
            <a:chExt cx="2294941" cy="26037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5" t="6821" r="-4" b="1708"/>
            <a:stretch/>
          </p:blipFill>
          <p:spPr>
            <a:xfrm>
              <a:off x="8193503" y="4255905"/>
              <a:ext cx="2294941" cy="2603716"/>
            </a:xfrm>
            <a:prstGeom prst="trapezoid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8515474" y="6194837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7</a:t>
              </a:r>
              <a:endParaRPr lang="cs-CZ" sz="28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23716" y="5038182"/>
            <a:ext cx="2820531" cy="1819818"/>
            <a:chOff x="5723716" y="5038182"/>
            <a:chExt cx="2820531" cy="18198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94" r="14892"/>
            <a:stretch/>
          </p:blipFill>
          <p:spPr>
            <a:xfrm>
              <a:off x="5723716" y="5038182"/>
              <a:ext cx="2820531" cy="1819818"/>
            </a:xfrm>
            <a:prstGeom prst="hexagon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6390029" y="5230311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8</a:t>
              </a:r>
              <a:endParaRPr lang="cs-CZ" sz="28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70296" y="4612181"/>
            <a:ext cx="2585345" cy="2207795"/>
            <a:chOff x="3370296" y="4612181"/>
            <a:chExt cx="2585345" cy="220779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3" t="-2259" r="19812" b="2486"/>
            <a:stretch/>
          </p:blipFill>
          <p:spPr>
            <a:xfrm>
              <a:off x="3370296" y="4612181"/>
              <a:ext cx="2585345" cy="2207795"/>
            </a:xfrm>
            <a:prstGeom prst="cloud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3602767" y="5390130"/>
              <a:ext cx="420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9</a:t>
              </a:r>
              <a:endParaRPr lang="cs-CZ" sz="28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4998203"/>
            <a:ext cx="3245154" cy="1859797"/>
            <a:chOff x="0" y="4998203"/>
            <a:chExt cx="3245154" cy="185979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" t="8706" r="2090" b="22265"/>
            <a:stretch/>
          </p:blipFill>
          <p:spPr>
            <a:xfrm>
              <a:off x="0" y="4998203"/>
              <a:ext cx="3245154" cy="1859797"/>
            </a:xfrm>
            <a:prstGeom prst="flowChartTerminator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1223407" y="5073877"/>
              <a:ext cx="586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/>
                <a:t>10</a:t>
              </a:r>
              <a:endParaRPr lang="cs-CZ" sz="2800" b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1246" y="2651848"/>
            <a:ext cx="21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3. ara ararauna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212" y="3379037"/>
            <a:ext cx="258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4. kukačka obecná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6151" y="2355587"/>
            <a:ext cx="202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2. jestřáb lesní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31451" y="4265745"/>
            <a:ext cx="231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10. konipas bílý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6602" y="4153226"/>
            <a:ext cx="267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7. vlaštovka obecná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55273" y="2908140"/>
            <a:ext cx="283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5. volavka popelavá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53904" y="3612909"/>
            <a:ext cx="281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6. papuchalk severní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19407" y="3563024"/>
            <a:ext cx="259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8. pěnkava obecná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5421" y="4149253"/>
            <a:ext cx="241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9. puštík obecný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8636" y="3057096"/>
            <a:ext cx="284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1. dudek chocholatý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925" y="278970"/>
            <a:ext cx="46959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Ptáci se dělí: </a:t>
            </a:r>
          </a:p>
          <a:p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1)   podle schopnosti létat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letci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umí létat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běžci</a:t>
            </a:r>
            <a:endParaRPr lang="cs-CZ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nelétají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Job 39:13 — It's Thanksgiving... So Run Like an Ostrich, Not Like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060556"/>
            <a:ext cx="3783097" cy="274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las nejvýznamnějších plemen drůbeže a králíků chovaných v Č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52" y="4060556"/>
            <a:ext cx="3803545" cy="274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" r="20109"/>
          <a:stretch/>
        </p:blipFill>
        <p:spPr>
          <a:xfrm>
            <a:off x="5544146" y="232092"/>
            <a:ext cx="3694077" cy="2975674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03" y="2726935"/>
            <a:ext cx="4393016" cy="292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48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09" y="255946"/>
            <a:ext cx="97071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2. podle chování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stálé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zůstávají celý rok na jednom místě (v létě se živí hmyzem, v zimě semeny)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přikrmování v krmítkách</a:t>
            </a:r>
            <a:endParaRPr lang="cs-CZ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př.  sýkory, zvonek, brhlík</a:t>
            </a:r>
            <a:endParaRPr lang="cs-CZ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stěhovavé (tažné)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podnikají dlouhé cesty mezi hnízdištěm </a:t>
            </a:r>
          </a:p>
          <a:p>
            <a:pPr lvl="2"/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zimovištěm =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migrace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př. 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čáp bílý, vlaštovka obecná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42922" y="2969931"/>
            <a:ext cx="3948711" cy="3888069"/>
            <a:chOff x="8418936" y="2988105"/>
            <a:chExt cx="3948711" cy="38880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936" y="2988105"/>
              <a:ext cx="3654243" cy="37034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942522" y="6506842"/>
              <a:ext cx="3425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Migrační trasy čápa bílého</a:t>
              </a:r>
              <a:endParaRPr lang="cs-CZ" dirty="0"/>
            </a:p>
          </p:txBody>
        </p:sp>
      </p:grpSp>
      <p:pic>
        <p:nvPicPr>
          <p:cNvPr id="4098" name="Picture 2" descr="Pták roku 2014 - Čáp bílý a čáp černý | ČS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29839" r="10394" b="14485"/>
          <a:stretch/>
        </p:blipFill>
        <p:spPr bwMode="auto">
          <a:xfrm>
            <a:off x="5117797" y="5113405"/>
            <a:ext cx="3425125" cy="1719228"/>
          </a:xfrm>
          <a:prstGeom prst="flowChartTerminator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 b="9257"/>
          <a:stretch/>
        </p:blipFill>
        <p:spPr>
          <a:xfrm>
            <a:off x="1463554" y="5125850"/>
            <a:ext cx="3130658" cy="1732150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1393" r="8505" b="1"/>
          <a:stretch/>
        </p:blipFill>
        <p:spPr>
          <a:xfrm>
            <a:off x="9556252" y="-7520"/>
            <a:ext cx="2767307" cy="2169763"/>
          </a:xfrm>
          <a:prstGeom prst="trapezoi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-2391" r="11330" b="7344"/>
          <a:stretch/>
        </p:blipFill>
        <p:spPr>
          <a:xfrm>
            <a:off x="5983896" y="1735811"/>
            <a:ext cx="2619212" cy="1956642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7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75" y="1016976"/>
            <a:ext cx="72842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nelétaví ptáci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žijí pouze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 jižní polokouli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zakrnělá křídla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nohy uzpůsobené k běhu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 mláďata pečují převážně samci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mláďata jsou nekrmivá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zástupci: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pštros dvouprstý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Afrika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největší pták na světě (přes 2 m)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rychlost běhu až 70 km/h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954" y="185979"/>
            <a:ext cx="1797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BĚŽCI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81" y="185979"/>
            <a:ext cx="4381158" cy="656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1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440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nandu pampový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Jižní Amerika</a:t>
            </a:r>
            <a:endParaRPr lang="cs-CZ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emu hnědý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Austrálie</a:t>
            </a:r>
            <a:endParaRPr lang="cs-CZ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kivi jižní</a:t>
            </a:r>
            <a:endParaRPr lang="cs-CZ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Nový Zéland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slabý zrak, orientace čichem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zakrnělá křídla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7" y="3905573"/>
            <a:ext cx="4869186" cy="2952427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Unikátní fauna Nového Zélandu | Encyklopedie prehistorických a ...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2527" r="19610" b="1283"/>
          <a:stretch/>
        </p:blipFill>
        <p:spPr bwMode="auto">
          <a:xfrm>
            <a:off x="577067" y="4184541"/>
            <a:ext cx="3293661" cy="2805193"/>
          </a:xfrm>
          <a:prstGeom prst="flowChartConnector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r="9390"/>
          <a:stretch/>
        </p:blipFill>
        <p:spPr>
          <a:xfrm>
            <a:off x="7767818" y="61429"/>
            <a:ext cx="4424182" cy="3844144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11105" b="1522"/>
          <a:stretch/>
        </p:blipFill>
        <p:spPr>
          <a:xfrm>
            <a:off x="3922837" y="166756"/>
            <a:ext cx="3978795" cy="2975675"/>
          </a:xfrm>
          <a:prstGeom prst="flowChartDelay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8946747" y="3887655"/>
            <a:ext cx="3133899" cy="2988262"/>
            <a:chOff x="8930872" y="3776750"/>
            <a:chExt cx="3133899" cy="29882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9" t="3621" r="22142"/>
            <a:stretch/>
          </p:blipFill>
          <p:spPr>
            <a:xfrm>
              <a:off x="8930872" y="3776750"/>
              <a:ext cx="3006671" cy="2687095"/>
            </a:xfrm>
            <a:prstGeom prst="flowChartConnector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965110" y="6303347"/>
              <a:ext cx="3099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</a:t>
              </a:r>
              <a:r>
                <a:rPr lang="cs-CZ" sz="2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láďata emu hnědého</a:t>
              </a:r>
              <a:endParaRPr lang="cs-CZ" sz="24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54" y="185979"/>
            <a:ext cx="1797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LETCI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954" y="1249450"/>
            <a:ext cx="9779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schopnost letu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mohutné prsní svaly  </a:t>
            </a:r>
            <a:endParaRPr lang="cs-CZ" sz="3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krmivá i nekrmivá mláďata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 mláďata pečují oba rodiče, nebo jeden z nich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letci se dělí na několik řádů: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503</Words>
  <Application>Microsoft Office PowerPoint</Application>
  <PresentationFormat>Widescreen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Dümont</dc:creator>
  <cp:lastModifiedBy>Jan Dümont</cp:lastModifiedBy>
  <cp:revision>36</cp:revision>
  <dcterms:created xsi:type="dcterms:W3CDTF">2020-04-10T10:12:05Z</dcterms:created>
  <dcterms:modified xsi:type="dcterms:W3CDTF">2020-04-10T13:56:12Z</dcterms:modified>
</cp:coreProperties>
</file>