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50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15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32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30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2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6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48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97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2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5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4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33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5B22D-4052-4113-B0A2-DED44600B6A6}" type="datetimeFigureOut">
              <a:rPr lang="cs-CZ" smtClean="0"/>
              <a:t>24. 4. 2020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2EDB-6D9A-4558-8105-ACAD2C1FD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18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hyperlink" Target="https://www.google.com/url?sa=i&amp;url=http://www.naturess.net/clanky-hnizdeni_pustika_obecneho_(strix_aluco)-20&amp;psig=AOvVaw2OWGLPunRxqOmo8I7UA0xn&amp;ust=1587808862528000&amp;source=images&amp;cd=vfe&amp;ved=0CAIQjRxqFwoTCNj_3ZDngOk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://www.livingnaturephoto.com/fotogalerie/81-fotografie.html&amp;psig=AOvVaw3hU2SeM79_5GIKI7bkMRh-&amp;ust=1587810307016000&amp;source=images&amp;cd=vfe&amp;ved=0CAIQjRxqFwoTCJiftMrsgOkCFQAAAAAdAAAAABA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g"/><Relationship Id="rId7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url=http%3A%2F%2Fwww.nature-photogallery.eu%2Fcz%2Ffoto%2F1052-strakapoud-velky-dendrocopos-major%2F%3Fpuvod%3D25&amp;psig=AOvVaw2XWhJR7VbvackuUOJBw3IP&amp;ust=1587812298846000&amp;source=images&amp;cd=vfe&amp;ved=0CAIQjRxqFwoTCPDqvYP0gOkCFQAAAAAdAAAAABAJ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google.com/url?sa=i&amp;url=http%3A%2F%2Fwww.naturfoto.cz%2Fzluna-zelena-fotografie-25528.html&amp;psig=AOvVaw2sOYxJJKvjaUyhIIH7Eh25&amp;ust=1587812125987000&amp;source=images&amp;cd=vfe&amp;ved=0CAIQjRxqFwoTCKCGlKvzgOkCFQAAAAAdAAAAABA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942" y="201483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Dobrý den,</a:t>
            </a:r>
          </a:p>
          <a:p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tento týden nás čeká poslední část o ptácích, kde dobereme jednotlivé ptačí řády. </a:t>
            </a:r>
          </a:p>
          <a:p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Teď jich znáte osm (tučňáci, hrabaví, vrubozobí, veslonozí, brodiví, kukačky, papoušci, dravci).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Dnes si přidáme řády: sovy,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šplhavci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měkkozobí a pěvci.</a:t>
            </a:r>
          </a:p>
          <a:p>
            <a:endParaRPr lang="cs-CZ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Příští týden nás už čekají SAVCI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984" y="4725798"/>
            <a:ext cx="118097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pro </a:t>
            </a: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spuštění prezentace zmáčkněte klávesu F5 nebo klikněte na </a:t>
            </a:r>
            <a:endParaRPr lang="cs-CZ" sz="3200" dirty="0" smtClean="0">
              <a:solidFill>
                <a:schemeClr val="accent4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   tlačítko </a:t>
            </a: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„prezentace“ na horní liště a vyberte „od začátku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“.</a:t>
            </a:r>
          </a:p>
          <a:p>
            <a:pPr marL="457200" indent="-457200">
              <a:buFontTx/>
              <a:buChar char="-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listujte </a:t>
            </a: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v prezentaci pomocí šipek                    na klávesnici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nebo</a:t>
            </a:r>
          </a:p>
          <a:p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   </a:t>
            </a: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zmáčknutím mezerníku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462791" y="5876930"/>
            <a:ext cx="1330271" cy="294468"/>
            <a:chOff x="7005233" y="5811864"/>
            <a:chExt cx="1330271" cy="294468"/>
          </a:xfrm>
        </p:grpSpPr>
        <p:sp>
          <p:nvSpPr>
            <p:cNvPr id="7" name="Left Arrow 6"/>
            <p:cNvSpPr/>
            <p:nvPr/>
          </p:nvSpPr>
          <p:spPr>
            <a:xfrm>
              <a:off x="7005233" y="5819185"/>
              <a:ext cx="526943" cy="287147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Left Arrow 7"/>
            <p:cNvSpPr/>
            <p:nvPr/>
          </p:nvSpPr>
          <p:spPr>
            <a:xfrm rot="10800000">
              <a:off x="7808561" y="5811864"/>
              <a:ext cx="526943" cy="287147"/>
            </a:xfrm>
            <a:prstGeom prst="lef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086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3954" y="0"/>
            <a:ext cx="3781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</a:t>
            </a:r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 SOVY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88" y="830997"/>
            <a:ext cx="111122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ptáci, kteří jsou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aktivní převážně v noci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hebké peří =&gt; neslyšný let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oči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jsou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přizpůsobeny nočnímu vidění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výrazné opeření kolem očí =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závoj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dokáží otočit hlavou až o 270 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mají krmivá mláďata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zástupci: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výr velký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největší sova ČR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(rozpětí křídel až 180 cm)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 hlavě = pernatá „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ouška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 – prodloužená pírka kolem ušních otvorů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chráněn zákonem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3722" r="351"/>
          <a:stretch/>
        </p:blipFill>
        <p:spPr>
          <a:xfrm>
            <a:off x="8423666" y="0"/>
            <a:ext cx="3768334" cy="2650210"/>
          </a:xfrm>
          <a:prstGeom prst="snip2SameRect">
            <a:avLst>
              <a:gd name="adj1" fmla="val 3666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" t="6965" r="-1192" b="41128"/>
          <a:stretch/>
        </p:blipFill>
        <p:spPr>
          <a:xfrm>
            <a:off x="6206553" y="2650209"/>
            <a:ext cx="5852162" cy="2278251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9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nízdění Puštíka obecného (Strix aluco) - Silvestr Szabó - clanky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477" r="12299" b="-477"/>
          <a:stretch/>
        </p:blipFill>
        <p:spPr bwMode="auto">
          <a:xfrm>
            <a:off x="7677279" y="-131754"/>
            <a:ext cx="2588168" cy="2816816"/>
          </a:xfrm>
          <a:prstGeom prst="flowChartConnec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6453" r="6233" b="6658"/>
          <a:stretch/>
        </p:blipFill>
        <p:spPr>
          <a:xfrm>
            <a:off x="6875266" y="2476749"/>
            <a:ext cx="2692128" cy="2348687"/>
          </a:xfrm>
          <a:prstGeom prst="flowChartPunchedCard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-354059" y="201477"/>
            <a:ext cx="76303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kalous ušatý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jedna z nejhojnějších sov v ČR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pernatá „ouška“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sova pálená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z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ávoj srdcovitého tvaru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puštík obecný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sýček obecný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byl považován za posla smrti a špatných zpráv (úsloví „Nesýčkuj!“)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sovice sněžná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žije v polárních oblastech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loví výhradně ve dne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436" y="294467"/>
            <a:ext cx="2505560" cy="3758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10" y="972172"/>
            <a:ext cx="2233577" cy="2786168"/>
          </a:xfrm>
          <a:prstGeom prst="round2DiagRect">
            <a:avLst>
              <a:gd name="adj1" fmla="val 36964"/>
              <a:gd name="adj2" fmla="val 2057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514" y="3932884"/>
            <a:ext cx="3628482" cy="2721362"/>
          </a:xfrm>
          <a:prstGeom prst="round2SameRect">
            <a:avLst>
              <a:gd name="adj1" fmla="val 35487"/>
              <a:gd name="adj2" fmla="val 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844502" y="6492251"/>
            <a:ext cx="325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</a:t>
            </a:r>
            <a:r>
              <a:rPr lang="cs-CZ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levo samice a vpravo samec</a:t>
            </a:r>
            <a:endParaRPr lang="cs-CZ" sz="2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6004" b="15864"/>
          <a:stretch/>
        </p:blipFill>
        <p:spPr>
          <a:xfrm>
            <a:off x="5589608" y="4776515"/>
            <a:ext cx="3043768" cy="2115846"/>
          </a:xfrm>
          <a:prstGeom prst="flowChartManualInpu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1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216976"/>
            <a:ext cx="461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10) MĚKKOZOBÍ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63" y="1047973"/>
            <a:ext cx="73461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znakem je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zobák tvrdý pouze na špičce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zbytek kryje měkké ozobí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zástupci: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holub hřivnáč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hnízdí v lesích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holub domácí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využíván jako poštovní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chován pro maso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hrdlička zahradní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hnízdí v blízkosti člověka (parky, zahrady)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r="1248"/>
          <a:stretch/>
        </p:blipFill>
        <p:spPr>
          <a:xfrm>
            <a:off x="4521203" y="2077471"/>
            <a:ext cx="3445354" cy="2588215"/>
          </a:xfrm>
          <a:prstGeom prst="snip2DiagRect">
            <a:avLst>
              <a:gd name="adj1" fmla="val 0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olub domácí | Ptáci | Fotogalerie | LivingNaturePhoto.com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" r="3720"/>
          <a:stretch/>
        </p:blipFill>
        <p:spPr bwMode="auto">
          <a:xfrm>
            <a:off x="8811337" y="4665686"/>
            <a:ext cx="3569965" cy="2340939"/>
          </a:xfrm>
          <a:prstGeom prst="snip2DiagRect">
            <a:avLst>
              <a:gd name="adj1" fmla="val 39489"/>
              <a:gd name="adj2" fmla="val 5000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5" t="-3823"/>
          <a:stretch/>
        </p:blipFill>
        <p:spPr>
          <a:xfrm>
            <a:off x="6423796" y="4293726"/>
            <a:ext cx="3339515" cy="1781610"/>
          </a:xfrm>
          <a:prstGeom prst="snip2DiagRect">
            <a:avLst>
              <a:gd name="adj1" fmla="val 31566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093554" y="141675"/>
            <a:ext cx="409844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DOMÁCÍ ÚKOL</a:t>
            </a:r>
          </a:p>
          <a:p>
            <a:r>
              <a:rPr lang="cs-CZ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 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vyhledejte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českého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cestovatele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českého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antropologa</a:t>
            </a:r>
            <a:endParaRPr lang="cs-CZ" sz="24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kteří by díky svému příjmení patřili do řádu měkkozobích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-  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napište</a:t>
            </a:r>
            <a:r>
              <a:rPr lang="cs-CZ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jejich jméno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a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příjmení</a:t>
            </a:r>
            <a:endParaRPr lang="cs-CZ" sz="2400" dirty="0" smtClean="0">
              <a:solidFill>
                <a:schemeClr val="accent4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kdy a kde se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narodili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 cestovatele napište, na který kontinent cestoval</a:t>
            </a:r>
            <a:endParaRPr lang="cs-CZ" sz="2400" dirty="0" smtClean="0">
              <a:solidFill>
                <a:schemeClr val="accent4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91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77494"/>
            <a:ext cx="4618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11) ŠPLHAVCI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63" y="846499"/>
            <a:ext cx="73461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ončetiny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mají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přizpůsobené šplhání po kmenech stromů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nohy mají dva prsty obrácené dozadu a dva dopředu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ostrý silný zobák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dlouhý jazyk s háčky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=&gt; vytahuje larvy hmyzu z kůry a dřeva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silná pera na ocase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= opora při šplhání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zástupci: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datel černý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strakapoud velký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žluna zelená</a:t>
            </a: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7196" r="13446"/>
          <a:stretch/>
        </p:blipFill>
        <p:spPr>
          <a:xfrm>
            <a:off x="7459960" y="50639"/>
            <a:ext cx="2811470" cy="3796681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8814" r="15734" b="7797"/>
          <a:stretch/>
        </p:blipFill>
        <p:spPr>
          <a:xfrm>
            <a:off x="9686095" y="846498"/>
            <a:ext cx="2505905" cy="3852829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Žluna zelená | Naturfoto.cz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3776" r="2541" b="10102"/>
          <a:stretch/>
        </p:blipFill>
        <p:spPr bwMode="auto">
          <a:xfrm>
            <a:off x="7416046" y="3156014"/>
            <a:ext cx="2595489" cy="3701986"/>
          </a:xfrm>
          <a:prstGeom prst="flowChartConnec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akapoud velký/Dendrocopos major/ | Strakapoud velký,šplhavci ...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0" t="27928" r="10789" b="44424"/>
          <a:stretch/>
        </p:blipFill>
        <p:spPr bwMode="auto">
          <a:xfrm>
            <a:off x="10080248" y="4699327"/>
            <a:ext cx="1717597" cy="2134728"/>
          </a:xfrm>
          <a:prstGeom prst="flowChartTermina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58538" y="4860642"/>
            <a:ext cx="3594967" cy="181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8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954" y="77494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12) PĚVCI</a:t>
            </a:r>
            <a:endParaRPr lang="cs-CZ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763" y="846499"/>
            <a:ext cx="85962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nejpočetnější ptačí řád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(polovina všech ptáků)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nejlépe vyvinuté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zpěvné ústrojí = syrinx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dokonalá kontrola hlasových projevů</a:t>
            </a:r>
            <a:endParaRPr lang="cs-CZ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samci si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zpěvem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označují teritorium a lákají samičky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zástupci: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sýkora koňadra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sýkora modřinka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kos černý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hýl obecný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zvonek zelený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konipas bílý</a:t>
            </a: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r="26135" b="14746"/>
          <a:stretch/>
        </p:blipFill>
        <p:spPr>
          <a:xfrm>
            <a:off x="8462073" y="0"/>
            <a:ext cx="3131826" cy="213417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r="6006" b="9840"/>
          <a:stretch/>
        </p:blipFill>
        <p:spPr>
          <a:xfrm>
            <a:off x="7243095" y="2653055"/>
            <a:ext cx="2386471" cy="251072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9180" r="12848" b="1416"/>
          <a:stretch/>
        </p:blipFill>
        <p:spPr>
          <a:xfrm>
            <a:off x="9315805" y="2134179"/>
            <a:ext cx="2876195" cy="2189669"/>
          </a:xfrm>
          <a:prstGeom prst="round2DiagRect">
            <a:avLst>
              <a:gd name="adj1" fmla="val 50000"/>
              <a:gd name="adj2" fmla="val 27449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12388" r="5472"/>
          <a:stretch/>
        </p:blipFill>
        <p:spPr>
          <a:xfrm>
            <a:off x="3712193" y="2806843"/>
            <a:ext cx="2947268" cy="2377774"/>
          </a:xfrm>
          <a:prstGeom prst="snip2DiagRect">
            <a:avLst>
              <a:gd name="adj1" fmla="val 9020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1" t="9252" r="24461" b="4903"/>
          <a:stretch/>
        </p:blipFill>
        <p:spPr>
          <a:xfrm>
            <a:off x="6059414" y="4511249"/>
            <a:ext cx="2507802" cy="2346751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6" t="14852" b="14470"/>
          <a:stretch/>
        </p:blipFill>
        <p:spPr>
          <a:xfrm>
            <a:off x="8701525" y="4804786"/>
            <a:ext cx="3455136" cy="1931357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5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5648" y="123202"/>
            <a:ext cx="735136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stehlík obecný</a:t>
            </a:r>
            <a:endParaRPr lang="cs-CZ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sojka obecná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vlaštovka obecná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 podzim odlétá do Afriky</a:t>
            </a: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krkavec velký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největší pěvec ČR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opeřený kořen zobáku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havran polní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neopeřený konec zobáku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 ČR jsou po celý rok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naši havrani se na zimu stěhují na západ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 ČR přilétají hejna z východu</a:t>
            </a:r>
            <a:endParaRPr lang="cs-CZ" sz="32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2" r="7853" b="6708"/>
          <a:stretch/>
        </p:blipFill>
        <p:spPr>
          <a:xfrm>
            <a:off x="4543516" y="-61992"/>
            <a:ext cx="3748078" cy="1999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" t="11185" r="1562" b="10371"/>
          <a:stretch/>
        </p:blipFill>
        <p:spPr>
          <a:xfrm>
            <a:off x="7175715" y="3033391"/>
            <a:ext cx="4186358" cy="2324745"/>
          </a:xfrm>
          <a:prstGeom prst="snipRoundRect">
            <a:avLst>
              <a:gd name="adj1" fmla="val 50000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2" t="11752" b="4692"/>
          <a:stretch/>
        </p:blipFill>
        <p:spPr>
          <a:xfrm>
            <a:off x="5474079" y="1975397"/>
            <a:ext cx="2360365" cy="3005100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2833" r="19261" b="2749"/>
          <a:stretch/>
        </p:blipFill>
        <p:spPr>
          <a:xfrm>
            <a:off x="8783051" y="123202"/>
            <a:ext cx="3468289" cy="3750591"/>
          </a:xfrm>
          <a:prstGeom prst="flowChartTermina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51" y="4969895"/>
            <a:ext cx="3469268" cy="1949398"/>
          </a:xfrm>
          <a:prstGeom prst="snipRoundRect">
            <a:avLst>
              <a:gd name="adj1" fmla="val 16667"/>
              <a:gd name="adj2" fmla="val 50000"/>
            </a:avLst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1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491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Dümont</dc:creator>
  <cp:lastModifiedBy>Jan Dümont</cp:lastModifiedBy>
  <cp:revision>36</cp:revision>
  <dcterms:created xsi:type="dcterms:W3CDTF">2020-04-24T09:18:29Z</dcterms:created>
  <dcterms:modified xsi:type="dcterms:W3CDTF">2020-04-24T11:48:35Z</dcterms:modified>
</cp:coreProperties>
</file>