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F75F-F659-4674-8A1F-460A2874BBE3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06BD-1464-4DF4-88A4-87B30094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32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F75F-F659-4674-8A1F-460A2874BBE3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06BD-1464-4DF4-88A4-87B30094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62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F75F-F659-4674-8A1F-460A2874BBE3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06BD-1464-4DF4-88A4-87B30094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78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F75F-F659-4674-8A1F-460A2874BBE3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06BD-1464-4DF4-88A4-87B30094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23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F75F-F659-4674-8A1F-460A2874BBE3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06BD-1464-4DF4-88A4-87B30094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28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F75F-F659-4674-8A1F-460A2874BBE3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06BD-1464-4DF4-88A4-87B30094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37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F75F-F659-4674-8A1F-460A2874BBE3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06BD-1464-4DF4-88A4-87B30094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80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F75F-F659-4674-8A1F-460A2874BBE3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06BD-1464-4DF4-88A4-87B30094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60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F75F-F659-4674-8A1F-460A2874BBE3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06BD-1464-4DF4-88A4-87B30094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2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F75F-F659-4674-8A1F-460A2874BBE3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06BD-1464-4DF4-88A4-87B30094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90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F75F-F659-4674-8A1F-460A2874BBE3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306BD-1464-4DF4-88A4-87B30094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81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0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DF75F-F659-4674-8A1F-460A2874BBE3}" type="datetimeFigureOut">
              <a:rPr lang="cs-CZ" smtClean="0"/>
              <a:t>29. 3. 2020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306BD-1464-4DF4-88A4-87B300947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1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url=http%3A%2F%2Fitras.cz%2Fvinice-sobes%2Fgalerie%2F5486%2F&amp;psig=AOvVaw2rZvyOedJSr2Yneel0LxTF&amp;ust=1585597555098000&amp;source=images&amp;cd=vfe&amp;ved=0CAIQjRxqFwoTCLjlsLK5wOgCFQAAAAAdAAAAABAE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url=http%3A%2F%2Fwww.nabla.cz%2Fobsah%2Fbiologie%2Fzajimavosti%2Fkoralovka-a-koralovec.php&amp;psig=AOvVaw1JL-v7rxNTf1SlU_zm3aqz&amp;ust=1585597287397000&amp;source=images&amp;cd=vfe&amp;ved=0CAIQjRxqFwoTCLi68bK4wOgCFQAAAAAdAAAAABAE" TargetMode="External"/><Relationship Id="rId5" Type="http://schemas.openxmlformats.org/officeDocument/2006/relationships/image" Target="../media/image4.jp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%3A%2F%2Ferzikuv.blog.cz%2F1009%2Fkrajta-mrizkovana&amp;psig=AOvVaw2PqxkgI14gn-bBfgZMs19I&amp;ust=1585601084142000&amp;source=images&amp;cd=vfe&amp;ved=0CAIQjRxqFwoTCPCO2c_GwOgCFQAAAAAdAAAAABAD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%3A%2F%2Flevel6.blog.cz%2F1607%2Fnejjedovatejsi-had-zabije-cloveka-do-40-s&amp;psig=AOvVaw3ivWB_elAoNMZMROhOAzg5&amp;ust=1585601583184000&amp;source=images&amp;cd=vfe&amp;ved=0CAIQjRxqFwoTCOiRy8nIwOgCFQAAAAAdAAAAABAD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4"/>
          <a:stretch/>
        </p:blipFill>
        <p:spPr>
          <a:xfrm rot="155941">
            <a:off x="3848880" y="4192935"/>
            <a:ext cx="3158944" cy="258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438376" y="3134057"/>
            <a:ext cx="1632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</a:rPr>
              <a:t>HADI</a:t>
            </a:r>
            <a:endParaRPr lang="cs-CZ" sz="4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4" y="188727"/>
            <a:ext cx="3839835" cy="256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052">
            <a:off x="9568471" y="188727"/>
            <a:ext cx="2428284" cy="3434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85" y="75637"/>
            <a:ext cx="3799237" cy="278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Korálovka a korálovec – rozdíl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167">
            <a:off x="226260" y="2683614"/>
            <a:ext cx="4249057" cy="2730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žovka obojková | vinice Šobes, Podyjí - Galerie: Vinice Šobe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099" y="4419130"/>
            <a:ext cx="3203575" cy="234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4" b="11388"/>
          <a:stretch/>
        </p:blipFill>
        <p:spPr>
          <a:xfrm>
            <a:off x="6070415" y="2554056"/>
            <a:ext cx="4163290" cy="196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808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3632" y="274320"/>
            <a:ext cx="188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2060"/>
                </a:solidFill>
              </a:rPr>
              <a:t>HADI</a:t>
            </a:r>
            <a:endParaRPr lang="cs-CZ" sz="36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592" y="995482"/>
            <a:ext cx="100419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rgbClr val="002060"/>
                </a:solidFill>
              </a:rPr>
              <a:t>   </a:t>
            </a:r>
            <a:r>
              <a:rPr lang="cs-CZ" sz="3200" dirty="0" smtClean="0">
                <a:solidFill>
                  <a:srgbClr val="002060"/>
                </a:solidFill>
              </a:rPr>
              <a:t>nejmladší skupina plazů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  </a:t>
            </a:r>
            <a:r>
              <a:rPr lang="cs-CZ" sz="3200" b="1" dirty="0" smtClean="0">
                <a:solidFill>
                  <a:srgbClr val="002060"/>
                </a:solidFill>
              </a:rPr>
              <a:t>nemají končetiny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rgbClr val="002060"/>
                </a:solidFill>
              </a:rPr>
              <a:t> </a:t>
            </a:r>
            <a:r>
              <a:rPr lang="cs-CZ" sz="3200" b="1" dirty="0" smtClean="0">
                <a:solidFill>
                  <a:srgbClr val="002060"/>
                </a:solidFill>
              </a:rPr>
              <a:t>  pohyb plazením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dirty="0" smtClean="0">
                <a:solidFill>
                  <a:srgbClr val="002060"/>
                </a:solidFill>
              </a:rPr>
              <a:t> dobře pohyblivá páteř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až 300 párů žeber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 smtClean="0">
                <a:solidFill>
                  <a:srgbClr val="002060"/>
                </a:solidFill>
              </a:rPr>
              <a:t>člověk jich má 12 </a:t>
            </a:r>
            <a:r>
              <a:rPr lang="cs-CZ" sz="3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  <a:endParaRPr lang="cs-CZ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" r="4578" b="14371"/>
          <a:stretch/>
        </p:blipFill>
        <p:spPr>
          <a:xfrm>
            <a:off x="5337403" y="1554480"/>
            <a:ext cx="6854597" cy="413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792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74531"/>
            <a:ext cx="5295900" cy="47372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" y="199132"/>
            <a:ext cx="11772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b="1" dirty="0" smtClean="0">
                <a:solidFill>
                  <a:srgbClr val="002060"/>
                </a:solidFill>
              </a:rPr>
              <a:t>   dlouhý, rozeklaný jazyk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rgbClr val="002060"/>
                </a:solidFill>
              </a:rPr>
              <a:t> </a:t>
            </a:r>
            <a:r>
              <a:rPr lang="cs-CZ" sz="3200" b="1" dirty="0" smtClean="0">
                <a:solidFill>
                  <a:srgbClr val="002060"/>
                </a:solidFill>
              </a:rPr>
              <a:t>  </a:t>
            </a:r>
            <a:r>
              <a:rPr lang="cs-CZ" sz="3200" b="1" dirty="0" smtClean="0">
                <a:solidFill>
                  <a:srgbClr val="002060"/>
                </a:solidFill>
              </a:rPr>
              <a:t>vnímání pachů pomocí jazyka </a:t>
            </a:r>
            <a:endParaRPr lang="cs-CZ" sz="3200" b="1" dirty="0">
              <a:solidFill>
                <a:srgbClr val="00206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umožňuje to </a:t>
            </a:r>
            <a:r>
              <a:rPr lang="cs-CZ" sz="3200" b="1" dirty="0" smtClean="0">
                <a:solidFill>
                  <a:srgbClr val="002060"/>
                </a:solidFill>
              </a:rPr>
              <a:t>Jacobsonův orgán </a:t>
            </a:r>
            <a:r>
              <a:rPr lang="cs-CZ" sz="3200" dirty="0" smtClean="0">
                <a:solidFill>
                  <a:srgbClr val="002060"/>
                </a:solidFill>
              </a:rPr>
              <a:t>na horním patře v dutině ústní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2637115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1. had zkoumá své okolí neustálým vysunováním svého jazyka</a:t>
            </a:r>
            <a:endParaRPr lang="cs-CZ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3468112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2. jazyk je při zasunutí do dutiny ústní dán do Jacobsonova orgánu.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3. tento orgán zpracuje pachové stopy na jazyku a  předá je do mozku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4. had přesně ví, co kde je.</a:t>
            </a:r>
          </a:p>
          <a:p>
            <a:endParaRPr lang="cs-CZ" sz="2400" dirty="0" smtClean="0">
              <a:solidFill>
                <a:srgbClr val="002060"/>
              </a:solidFill>
            </a:endParaRPr>
          </a:p>
          <a:p>
            <a:r>
              <a:rPr lang="cs-CZ" sz="2400" dirty="0" smtClean="0">
                <a:solidFill>
                  <a:srgbClr val="002060"/>
                </a:solidFill>
              </a:rPr>
              <a:t>Vzpomeňte si na slepé kobry z dokumentu o hadech, jak lovily mláďata racků.</a:t>
            </a:r>
            <a:endParaRPr lang="cs-CZ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2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414368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rgbClr val="002060"/>
                </a:solidFill>
              </a:rPr>
              <a:t>  duté </a:t>
            </a:r>
            <a:r>
              <a:rPr lang="cs-CZ" sz="3200" b="1" dirty="0" smtClean="0">
                <a:solidFill>
                  <a:srgbClr val="002060"/>
                </a:solidFill>
              </a:rPr>
              <a:t>zuby s jedovou žlázou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jsou vysunovací</a:t>
            </a:r>
            <a:endParaRPr lang="cs-CZ" sz="32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rgbClr val="002060"/>
                </a:solidFill>
              </a:rPr>
              <a:t>   </a:t>
            </a:r>
            <a:r>
              <a:rPr lang="cs-CZ" sz="3200" b="1" dirty="0" smtClean="0">
                <a:solidFill>
                  <a:srgbClr val="002060"/>
                </a:solidFill>
              </a:rPr>
              <a:t>nemají sluch </a:t>
            </a:r>
            <a:r>
              <a:rPr lang="cs-CZ" sz="3200" dirty="0" smtClean="0">
                <a:solidFill>
                  <a:srgbClr val="002060"/>
                </a:solidFill>
              </a:rPr>
              <a:t>=&gt; vnímají vibrace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  dravci </a:t>
            </a:r>
            <a:r>
              <a:rPr lang="cs-CZ" sz="3200" dirty="0" smtClean="0">
                <a:solidFill>
                  <a:srgbClr val="002060"/>
                </a:solidFill>
              </a:rPr>
              <a:t>=&gt; kořist polykají vcelku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rgbClr val="002060"/>
                </a:solidFill>
              </a:rPr>
              <a:t>   rozmnožování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dirty="0" smtClean="0">
                <a:solidFill>
                  <a:srgbClr val="002060"/>
                </a:solidFill>
              </a:rPr>
              <a:t> vejcorodí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dirty="0" smtClean="0">
                <a:solidFill>
                  <a:srgbClr val="002060"/>
                </a:solidFill>
              </a:rPr>
              <a:t> vejcoživorodí</a:t>
            </a:r>
            <a:endParaRPr lang="cs-CZ" sz="32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04" y="414368"/>
            <a:ext cx="4837576" cy="4217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161468"/>
            <a:ext cx="2821645" cy="2425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02" y="4161468"/>
            <a:ext cx="2796540" cy="24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3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199132"/>
            <a:ext cx="75361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b="1" dirty="0" smtClean="0">
                <a:solidFill>
                  <a:srgbClr val="002060"/>
                </a:solidFill>
              </a:rPr>
              <a:t>   zástupci v ČR: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002060"/>
                </a:solidFill>
              </a:rPr>
              <a:t> </a:t>
            </a:r>
            <a:r>
              <a:rPr lang="cs-CZ" sz="3200" b="1" dirty="0" smtClean="0">
                <a:solidFill>
                  <a:srgbClr val="002060"/>
                </a:solidFill>
              </a:rPr>
              <a:t>užovka obojková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rgbClr val="002060"/>
                </a:solidFill>
              </a:rPr>
              <a:t>  </a:t>
            </a:r>
            <a:r>
              <a:rPr lang="cs-CZ" sz="3200" dirty="0" smtClean="0">
                <a:solidFill>
                  <a:srgbClr val="002060"/>
                </a:solidFill>
              </a:rPr>
              <a:t>nejrozšířenější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 </a:t>
            </a:r>
            <a:r>
              <a:rPr lang="cs-CZ" sz="3200" b="1" dirty="0" smtClean="0">
                <a:solidFill>
                  <a:srgbClr val="002060"/>
                </a:solidFill>
              </a:rPr>
              <a:t>nejedovatá</a:t>
            </a:r>
            <a:endParaRPr lang="cs-CZ" sz="3200" b="1" dirty="0" smtClean="0">
              <a:solidFill>
                <a:srgbClr val="002060"/>
              </a:solidFill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 poblíž vody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 poznávací znamení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b="1" dirty="0" smtClean="0">
                <a:solidFill>
                  <a:srgbClr val="002060"/>
                </a:solidFill>
              </a:rPr>
              <a:t>2 žluté půlměsíčky za hlavou</a:t>
            </a:r>
            <a:endParaRPr lang="cs-CZ" sz="3200" b="1" dirty="0">
              <a:solidFill>
                <a:srgbClr val="00206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rgbClr val="002060"/>
                </a:solidFill>
              </a:rPr>
              <a:t>  zmije obecná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 chráněná, </a:t>
            </a:r>
            <a:r>
              <a:rPr lang="cs-CZ" sz="3200" b="1" dirty="0" smtClean="0">
                <a:solidFill>
                  <a:srgbClr val="002060"/>
                </a:solidFill>
              </a:rPr>
              <a:t>jedovatá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rgbClr val="002060"/>
                </a:solidFill>
              </a:rPr>
              <a:t> </a:t>
            </a:r>
            <a:r>
              <a:rPr lang="cs-CZ" sz="3200" b="1" dirty="0" smtClean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vejcoživorodá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 horské a podhorské oblasti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 poznávací znamení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 </a:t>
            </a:r>
            <a:r>
              <a:rPr lang="cs-CZ" sz="3200" b="1" dirty="0" smtClean="0">
                <a:solidFill>
                  <a:srgbClr val="002060"/>
                </a:solidFill>
              </a:rPr>
              <a:t>šedá barva, klikatý tmavý pruh</a:t>
            </a:r>
            <a:endParaRPr lang="cs-CZ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32" y="3446174"/>
            <a:ext cx="4920625" cy="276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r="10666" b="5334"/>
          <a:stretch/>
        </p:blipFill>
        <p:spPr>
          <a:xfrm rot="254901">
            <a:off x="7396197" y="183640"/>
            <a:ext cx="3797431" cy="327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794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199132"/>
            <a:ext cx="75361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b="1" dirty="0" smtClean="0">
                <a:solidFill>
                  <a:srgbClr val="002060"/>
                </a:solidFill>
              </a:rPr>
              <a:t>   zástupci ve světě: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rgbClr val="002060"/>
                </a:solidFill>
              </a:rPr>
              <a:t> </a:t>
            </a:r>
            <a:r>
              <a:rPr lang="cs-CZ" sz="3200" b="1" dirty="0" smtClean="0">
                <a:solidFill>
                  <a:srgbClr val="002060"/>
                </a:solidFill>
              </a:rPr>
              <a:t>škrtiči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 největší rozměry (až 9 m)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rgbClr val="002060"/>
                </a:solidFill>
              </a:rPr>
              <a:t>  anakonda velká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povodí Amazonky</a:t>
            </a:r>
            <a:endParaRPr lang="cs-CZ" sz="3200" dirty="0">
              <a:solidFill>
                <a:srgbClr val="002060"/>
              </a:solidFill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rgbClr val="002060"/>
                </a:solidFill>
              </a:rPr>
              <a:t>  krajta mřížkovaná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rgbClr val="002060"/>
                </a:solidFill>
              </a:rPr>
              <a:t> </a:t>
            </a:r>
            <a:r>
              <a:rPr lang="cs-CZ" sz="3200" b="1" dirty="0" smtClean="0">
                <a:solidFill>
                  <a:srgbClr val="002060"/>
                </a:solidFill>
              </a:rPr>
              <a:t> hroznýš královský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01" y="208948"/>
            <a:ext cx="6006438" cy="288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Krajta mřížkovaná | THE ANIMAL PLANE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640" y="3246120"/>
            <a:ext cx="4784360" cy="3529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63" y="3656296"/>
            <a:ext cx="4161853" cy="311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7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741">
            <a:off x="5813576" y="3949706"/>
            <a:ext cx="3847950" cy="2558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04800" y="264825"/>
            <a:ext cx="63703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b="1" dirty="0" smtClean="0">
                <a:solidFill>
                  <a:srgbClr val="002060"/>
                </a:solidFill>
              </a:rPr>
              <a:t> zástupci ve světě: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rgbClr val="002060"/>
                </a:solidFill>
              </a:rPr>
              <a:t> jedovatí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rgbClr val="002060"/>
                </a:solidFill>
              </a:rPr>
              <a:t>  kobra královská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2060"/>
                </a:solidFill>
              </a:rPr>
              <a:t> „brejlovec“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největší (až 5 m)</a:t>
            </a:r>
            <a:endParaRPr lang="cs-CZ" sz="3200" dirty="0">
              <a:solidFill>
                <a:srgbClr val="002060"/>
              </a:solidFill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rgbClr val="002060"/>
                </a:solidFill>
              </a:rPr>
              <a:t>  mamba černá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Afrika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rgbClr val="002060"/>
                </a:solidFill>
              </a:rPr>
              <a:t>  chřestýš královský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„chřestidlo“ na konci ocasu</a:t>
            </a:r>
            <a:endParaRPr lang="cs-CZ" sz="3200" dirty="0">
              <a:solidFill>
                <a:srgbClr val="002060"/>
              </a:solidFill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rgbClr val="002060"/>
                </a:solidFill>
              </a:rPr>
              <a:t> taipan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Austrálie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patří mezi nejjedovatější</a:t>
            </a:r>
            <a:endParaRPr lang="cs-CZ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Nejjedovatější had - zabije člověka do 40 s | Welcom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980" y="1"/>
            <a:ext cx="3208020" cy="2445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2" t="12332" r="15952" b="11668"/>
          <a:stretch/>
        </p:blipFill>
        <p:spPr>
          <a:xfrm rot="301025">
            <a:off x="5382589" y="106658"/>
            <a:ext cx="2585062" cy="3329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4904" b="7403"/>
          <a:stretch/>
        </p:blipFill>
        <p:spPr>
          <a:xfrm rot="356560">
            <a:off x="7773535" y="2124239"/>
            <a:ext cx="4182756" cy="260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532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256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Dümont</dc:creator>
  <cp:lastModifiedBy>Jan Dümont</cp:lastModifiedBy>
  <cp:revision>22</cp:revision>
  <dcterms:created xsi:type="dcterms:W3CDTF">2020-03-29T19:31:59Z</dcterms:created>
  <dcterms:modified xsi:type="dcterms:W3CDTF">2020-03-29T21:21:40Z</dcterms:modified>
</cp:coreProperties>
</file>